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64" r:id="rId2"/>
    <p:sldId id="344" r:id="rId3"/>
    <p:sldId id="265" r:id="rId4"/>
    <p:sldId id="311" r:id="rId5"/>
    <p:sldId id="291" r:id="rId6"/>
    <p:sldId id="297" r:id="rId7"/>
    <p:sldId id="298" r:id="rId8"/>
    <p:sldId id="301" r:id="rId9"/>
    <p:sldId id="300" r:id="rId10"/>
    <p:sldId id="312" r:id="rId11"/>
    <p:sldId id="313" r:id="rId12"/>
    <p:sldId id="314" r:id="rId13"/>
    <p:sldId id="315" r:id="rId14"/>
    <p:sldId id="327" r:id="rId15"/>
    <p:sldId id="328" r:id="rId16"/>
    <p:sldId id="329" r:id="rId17"/>
    <p:sldId id="330" r:id="rId18"/>
    <p:sldId id="305" r:id="rId19"/>
    <p:sldId id="306" r:id="rId20"/>
    <p:sldId id="295" r:id="rId21"/>
    <p:sldId id="316" r:id="rId22"/>
    <p:sldId id="317" r:id="rId23"/>
    <p:sldId id="318" r:id="rId24"/>
    <p:sldId id="322" r:id="rId25"/>
    <p:sldId id="319" r:id="rId26"/>
    <p:sldId id="320" r:id="rId27"/>
    <p:sldId id="321" r:id="rId28"/>
    <p:sldId id="323" r:id="rId29"/>
    <p:sldId id="324" r:id="rId30"/>
    <p:sldId id="326" r:id="rId31"/>
    <p:sldId id="286" r:id="rId32"/>
    <p:sldId id="287" r:id="rId33"/>
    <p:sldId id="289" r:id="rId34"/>
    <p:sldId id="288" r:id="rId35"/>
    <p:sldId id="266" r:id="rId36"/>
    <p:sldId id="267" r:id="rId37"/>
    <p:sldId id="268" r:id="rId38"/>
    <p:sldId id="283" r:id="rId39"/>
    <p:sldId id="331" r:id="rId40"/>
    <p:sldId id="332" r:id="rId41"/>
    <p:sldId id="345" r:id="rId42"/>
    <p:sldId id="272" r:id="rId43"/>
    <p:sldId id="284" r:id="rId44"/>
    <p:sldId id="335" r:id="rId45"/>
    <p:sldId id="336" r:id="rId46"/>
    <p:sldId id="343" r:id="rId47"/>
    <p:sldId id="337" r:id="rId48"/>
    <p:sldId id="338" r:id="rId49"/>
    <p:sldId id="339" r:id="rId50"/>
    <p:sldId id="340" r:id="rId51"/>
    <p:sldId id="341" r:id="rId52"/>
    <p:sldId id="342" r:id="rId53"/>
    <p:sldId id="293" r:id="rId54"/>
    <p:sldId id="333" r:id="rId55"/>
    <p:sldId id="334" r:id="rId56"/>
    <p:sldId id="294" r:id="rId57"/>
    <p:sldId id="307" r:id="rId58"/>
    <p:sldId id="309" r:id="rId59"/>
    <p:sldId id="310" r:id="rId60"/>
    <p:sldId id="302" r:id="rId61"/>
    <p:sldId id="292" r:id="rId62"/>
    <p:sldId id="308" r:id="rId63"/>
    <p:sldId id="279"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snapToGrid="0">
      <p:cViewPr varScale="1">
        <p:scale>
          <a:sx n="60" d="100"/>
          <a:sy n="60" d="100"/>
        </p:scale>
        <p:origin x="-606" y="-96"/>
      </p:cViewPr>
      <p:guideLst>
        <p:guide orient="horz" pos="2160"/>
        <p:guide pos="3840"/>
      </p:guideLst>
    </p:cSldViewPr>
  </p:slideViewPr>
  <p:outlineViewPr>
    <p:cViewPr>
      <p:scale>
        <a:sx n="33" d="100"/>
        <a:sy n="33" d="100"/>
      </p:scale>
      <p:origin x="0" y="-55272"/>
    </p:cViewPr>
  </p:outlineViewPr>
  <p:notesTextViewPr>
    <p:cViewPr>
      <p:scale>
        <a:sx n="1" d="1"/>
        <a:sy n="1" d="1"/>
      </p:scale>
      <p:origin x="0" y="0"/>
    </p:cViewPr>
  </p:notesTextViewPr>
  <p:sorterViewPr>
    <p:cViewPr varScale="1">
      <p:scale>
        <a:sx n="100" d="100"/>
        <a:sy n="100" d="100"/>
      </p:scale>
      <p:origin x="0" y="-2591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82786-3F95-4D0C-B4A0-58DCBBBF6C4F}" type="datetimeFigureOut">
              <a:rPr lang="en-US" smtClean="0"/>
              <a:pPr/>
              <a:t>7/15/2014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8CAB29-951B-461B-A7C3-5D776A20F272}" type="slidenum">
              <a:rPr lang="en-US" smtClean="0"/>
              <a:pPr/>
              <a:t>‹#›</a:t>
            </a:fld>
            <a:endParaRPr lang="en-US"/>
          </a:p>
        </p:txBody>
      </p:sp>
    </p:spTree>
    <p:extLst>
      <p:ext uri="{BB962C8B-B14F-4D97-AF65-F5344CB8AC3E}">
        <p14:creationId xmlns:p14="http://schemas.microsoft.com/office/powerpoint/2010/main" xmlns="" val="4222945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8CAB29-951B-461B-A7C3-5D776A20F272}" type="slidenum">
              <a:rPr lang="en-US" smtClean="0"/>
              <a:pPr/>
              <a:t>1</a:t>
            </a:fld>
            <a:endParaRPr lang="en-US"/>
          </a:p>
        </p:txBody>
      </p:sp>
    </p:spTree>
    <p:extLst>
      <p:ext uri="{BB962C8B-B14F-4D97-AF65-F5344CB8AC3E}">
        <p14:creationId xmlns:p14="http://schemas.microsoft.com/office/powerpoint/2010/main" xmlns="" val="4248794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8CAB29-951B-461B-A7C3-5D776A20F272}" type="slidenum">
              <a:rPr lang="en-US" smtClean="0"/>
              <a:pPr/>
              <a:t>9</a:t>
            </a:fld>
            <a:endParaRPr lang="en-US"/>
          </a:p>
        </p:txBody>
      </p:sp>
    </p:spTree>
    <p:extLst>
      <p:ext uri="{BB962C8B-B14F-4D97-AF65-F5344CB8AC3E}">
        <p14:creationId xmlns:p14="http://schemas.microsoft.com/office/powerpoint/2010/main" xmlns="" val="4145010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BEFEBA-119C-429F-BCB5-D760E322A1E1}" type="slidenum">
              <a:rPr lang="en-US" altLang="en-US">
                <a:solidFill>
                  <a:prstClr val="black"/>
                </a:solidFill>
              </a:rPr>
              <a:pPr/>
              <a:t>47</a:t>
            </a:fld>
            <a:endParaRPr lang="en-US" altLang="en-US">
              <a:solidFill>
                <a:prstClr val="black"/>
              </a:solidFill>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xmlns="" val="2620351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2226D5-EA1B-48C4-A8BE-F80E770136C8}" type="slidenum">
              <a:rPr lang="en-US" altLang="en-US">
                <a:solidFill>
                  <a:prstClr val="black"/>
                </a:solidFill>
              </a:rPr>
              <a:pPr/>
              <a:t>48</a:t>
            </a:fld>
            <a:endParaRPr lang="en-US" altLang="en-US">
              <a:solidFill>
                <a:prstClr val="black"/>
              </a:solidFill>
            </a:endParaRPr>
          </a:p>
        </p:txBody>
      </p:sp>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xmlns="" val="4234628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B71664-490B-4768-9093-5C53E490F3FA}" type="slidenum">
              <a:rPr lang="en-US" altLang="en-US">
                <a:solidFill>
                  <a:prstClr val="black"/>
                </a:solidFill>
              </a:rPr>
              <a:pPr/>
              <a:t>49</a:t>
            </a:fld>
            <a:endParaRPr lang="en-US" altLang="en-US">
              <a:solidFill>
                <a:prstClr val="black"/>
              </a:solidFill>
            </a:endParaRPr>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xmlns="" val="167612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996D2-14EC-4D72-8929-74B490EDED99}" type="slidenum">
              <a:rPr lang="en-US" altLang="en-US">
                <a:solidFill>
                  <a:prstClr val="black"/>
                </a:solidFill>
              </a:rPr>
              <a:pPr/>
              <a:t>50</a:t>
            </a:fld>
            <a:endParaRPr lang="en-US" altLang="en-US">
              <a:solidFill>
                <a:prstClr val="black"/>
              </a:solidFill>
            </a:endParaRPr>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xmlns="" val="2919119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66728CE-BFB8-4760-B265-87D00F2C663B}" type="slidenum">
              <a:rPr lang="en-US" altLang="en-US">
                <a:solidFill>
                  <a:prstClr val="black"/>
                </a:solidFill>
              </a:rPr>
              <a:pPr/>
              <a:t>51</a:t>
            </a:fld>
            <a:endParaRPr lang="en-US" altLang="en-US">
              <a:solidFill>
                <a:prstClr val="black"/>
              </a:solidFill>
            </a:endParaRPr>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xmlns="" val="10653729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B56909-C4AE-489A-A459-5D1B448137B9}" type="slidenum">
              <a:rPr lang="en-US" altLang="en-US">
                <a:solidFill>
                  <a:prstClr val="black"/>
                </a:solidFill>
              </a:rPr>
              <a:pPr/>
              <a:t>52</a:t>
            </a:fld>
            <a:endParaRPr lang="en-US" altLang="en-US">
              <a:solidFill>
                <a:prstClr val="black"/>
              </a:solidFill>
            </a:endParaRPr>
          </a:p>
        </p:txBody>
      </p:sp>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xmlns="" val="2773713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5AF46C-BC3A-47CC-9E7B-B795B8A9B250}" type="datetime1">
              <a:rPr lang="en-US" smtClean="0"/>
              <a:pPr/>
              <a:t>7/15/2014</a:t>
            </a:fld>
            <a:endParaRPr lang="en-US"/>
          </a:p>
        </p:txBody>
      </p:sp>
      <p:sp>
        <p:nvSpPr>
          <p:cNvPr id="5" name="Footer Placeholder 4"/>
          <p:cNvSpPr>
            <a:spLocks noGrp="1"/>
          </p:cNvSpPr>
          <p:nvPr>
            <p:ph type="ftr" sz="quarter" idx="11"/>
          </p:nvPr>
        </p:nvSpPr>
        <p:spPr/>
        <p:txBody>
          <a:bodyPr/>
          <a:lstStyle/>
          <a:p>
            <a:r>
              <a:rPr lang="en-US" smtClean="0"/>
              <a:t>Class 1 July 15 1:30-4:00 pm </a:t>
            </a:r>
            <a:endParaRPr lang="en-US"/>
          </a:p>
        </p:txBody>
      </p:sp>
      <p:sp>
        <p:nvSpPr>
          <p:cNvPr id="6" name="Slide Number Placeholder 5"/>
          <p:cNvSpPr>
            <a:spLocks noGrp="1"/>
          </p:cNvSpPr>
          <p:nvPr>
            <p:ph type="sldNum" sz="quarter" idx="12"/>
          </p:nvPr>
        </p:nvSpPr>
        <p:spPr/>
        <p:txBody>
          <a:bodyPr/>
          <a:lstStyle/>
          <a:p>
            <a:fld id="{0FF11F75-A064-4C32-913B-285340A8BAC6}" type="slidenum">
              <a:rPr lang="en-US" smtClean="0"/>
              <a:pPr/>
              <a:t>‹#›</a:t>
            </a:fld>
            <a:endParaRPr lang="en-US"/>
          </a:p>
        </p:txBody>
      </p:sp>
    </p:spTree>
    <p:extLst>
      <p:ext uri="{BB962C8B-B14F-4D97-AF65-F5344CB8AC3E}">
        <p14:creationId xmlns:p14="http://schemas.microsoft.com/office/powerpoint/2010/main" xmlns="" val="2484200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204F94-014A-4C19-AE77-63D96A70D937}" type="datetime1">
              <a:rPr lang="en-US" smtClean="0"/>
              <a:pPr/>
              <a:t>7/15/2014</a:t>
            </a:fld>
            <a:endParaRPr lang="en-US"/>
          </a:p>
        </p:txBody>
      </p:sp>
      <p:sp>
        <p:nvSpPr>
          <p:cNvPr id="5" name="Footer Placeholder 4"/>
          <p:cNvSpPr>
            <a:spLocks noGrp="1"/>
          </p:cNvSpPr>
          <p:nvPr>
            <p:ph type="ftr" sz="quarter" idx="11"/>
          </p:nvPr>
        </p:nvSpPr>
        <p:spPr/>
        <p:txBody>
          <a:bodyPr/>
          <a:lstStyle/>
          <a:p>
            <a:r>
              <a:rPr lang="en-US" smtClean="0"/>
              <a:t>Class 1 July 15 1:30-4:00 pm </a:t>
            </a:r>
            <a:endParaRPr lang="en-US"/>
          </a:p>
        </p:txBody>
      </p:sp>
      <p:sp>
        <p:nvSpPr>
          <p:cNvPr id="6" name="Slide Number Placeholder 5"/>
          <p:cNvSpPr>
            <a:spLocks noGrp="1"/>
          </p:cNvSpPr>
          <p:nvPr>
            <p:ph type="sldNum" sz="quarter" idx="12"/>
          </p:nvPr>
        </p:nvSpPr>
        <p:spPr/>
        <p:txBody>
          <a:bodyPr/>
          <a:lstStyle/>
          <a:p>
            <a:fld id="{0FF11F75-A064-4C32-913B-285340A8BAC6}" type="slidenum">
              <a:rPr lang="en-US" smtClean="0"/>
              <a:pPr/>
              <a:t>‹#›</a:t>
            </a:fld>
            <a:endParaRPr lang="en-US"/>
          </a:p>
        </p:txBody>
      </p:sp>
    </p:spTree>
    <p:extLst>
      <p:ext uri="{BB962C8B-B14F-4D97-AF65-F5344CB8AC3E}">
        <p14:creationId xmlns:p14="http://schemas.microsoft.com/office/powerpoint/2010/main" xmlns="" val="103890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7C8DD7-8E44-440B-90F7-2243D8FE6DF6}" type="datetime1">
              <a:rPr lang="en-US" smtClean="0"/>
              <a:pPr/>
              <a:t>7/15/2014</a:t>
            </a:fld>
            <a:endParaRPr lang="en-US"/>
          </a:p>
        </p:txBody>
      </p:sp>
      <p:sp>
        <p:nvSpPr>
          <p:cNvPr id="5" name="Footer Placeholder 4"/>
          <p:cNvSpPr>
            <a:spLocks noGrp="1"/>
          </p:cNvSpPr>
          <p:nvPr>
            <p:ph type="ftr" sz="quarter" idx="11"/>
          </p:nvPr>
        </p:nvSpPr>
        <p:spPr/>
        <p:txBody>
          <a:bodyPr/>
          <a:lstStyle/>
          <a:p>
            <a:r>
              <a:rPr lang="en-US" smtClean="0"/>
              <a:t>Class 1 July 15 1:30-4:00 pm </a:t>
            </a:r>
            <a:endParaRPr lang="en-US"/>
          </a:p>
        </p:txBody>
      </p:sp>
      <p:sp>
        <p:nvSpPr>
          <p:cNvPr id="6" name="Slide Number Placeholder 5"/>
          <p:cNvSpPr>
            <a:spLocks noGrp="1"/>
          </p:cNvSpPr>
          <p:nvPr>
            <p:ph type="sldNum" sz="quarter" idx="12"/>
          </p:nvPr>
        </p:nvSpPr>
        <p:spPr/>
        <p:txBody>
          <a:bodyPr/>
          <a:lstStyle/>
          <a:p>
            <a:fld id="{0FF11F75-A064-4C32-913B-285340A8BAC6}" type="slidenum">
              <a:rPr lang="en-US" smtClean="0"/>
              <a:pPr/>
              <a:t>‹#›</a:t>
            </a:fld>
            <a:endParaRPr lang="en-US"/>
          </a:p>
        </p:txBody>
      </p:sp>
    </p:spTree>
    <p:extLst>
      <p:ext uri="{BB962C8B-B14F-4D97-AF65-F5344CB8AC3E}">
        <p14:creationId xmlns:p14="http://schemas.microsoft.com/office/powerpoint/2010/main" xmlns="" val="4197227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832224-EBFE-4681-8323-9A9D5EB6A5CF}" type="datetime1">
              <a:rPr lang="en-US" smtClean="0"/>
              <a:pPr/>
              <a:t>7/15/2014</a:t>
            </a:fld>
            <a:endParaRPr lang="en-US"/>
          </a:p>
        </p:txBody>
      </p:sp>
      <p:sp>
        <p:nvSpPr>
          <p:cNvPr id="5" name="Footer Placeholder 4"/>
          <p:cNvSpPr>
            <a:spLocks noGrp="1"/>
          </p:cNvSpPr>
          <p:nvPr>
            <p:ph type="ftr" sz="quarter" idx="11"/>
          </p:nvPr>
        </p:nvSpPr>
        <p:spPr/>
        <p:txBody>
          <a:bodyPr/>
          <a:lstStyle/>
          <a:p>
            <a:r>
              <a:rPr lang="en-US" smtClean="0"/>
              <a:t>Class 1 July 15 1:30-4:00 pm </a:t>
            </a:r>
            <a:endParaRPr lang="en-US"/>
          </a:p>
        </p:txBody>
      </p:sp>
      <p:sp>
        <p:nvSpPr>
          <p:cNvPr id="6" name="Slide Number Placeholder 5"/>
          <p:cNvSpPr>
            <a:spLocks noGrp="1"/>
          </p:cNvSpPr>
          <p:nvPr>
            <p:ph type="sldNum" sz="quarter" idx="12"/>
          </p:nvPr>
        </p:nvSpPr>
        <p:spPr/>
        <p:txBody>
          <a:bodyPr/>
          <a:lstStyle/>
          <a:p>
            <a:fld id="{0FF11F75-A064-4C32-913B-285340A8BAC6}" type="slidenum">
              <a:rPr lang="en-US" smtClean="0"/>
              <a:pPr/>
              <a:t>‹#›</a:t>
            </a:fld>
            <a:endParaRPr lang="en-US"/>
          </a:p>
        </p:txBody>
      </p:sp>
    </p:spTree>
    <p:extLst>
      <p:ext uri="{BB962C8B-B14F-4D97-AF65-F5344CB8AC3E}">
        <p14:creationId xmlns:p14="http://schemas.microsoft.com/office/powerpoint/2010/main" xmlns="" val="697100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59D92-2AA1-4DCE-93AF-E166750CD36C}" type="datetime1">
              <a:rPr lang="en-US" smtClean="0"/>
              <a:pPr/>
              <a:t>7/15/2014</a:t>
            </a:fld>
            <a:endParaRPr lang="en-US"/>
          </a:p>
        </p:txBody>
      </p:sp>
      <p:sp>
        <p:nvSpPr>
          <p:cNvPr id="5" name="Footer Placeholder 4"/>
          <p:cNvSpPr>
            <a:spLocks noGrp="1"/>
          </p:cNvSpPr>
          <p:nvPr>
            <p:ph type="ftr" sz="quarter" idx="11"/>
          </p:nvPr>
        </p:nvSpPr>
        <p:spPr/>
        <p:txBody>
          <a:bodyPr/>
          <a:lstStyle/>
          <a:p>
            <a:r>
              <a:rPr lang="en-US" smtClean="0"/>
              <a:t>Class 1 July 15 1:30-4:00 pm </a:t>
            </a:r>
            <a:endParaRPr lang="en-US"/>
          </a:p>
        </p:txBody>
      </p:sp>
      <p:sp>
        <p:nvSpPr>
          <p:cNvPr id="6" name="Slide Number Placeholder 5"/>
          <p:cNvSpPr>
            <a:spLocks noGrp="1"/>
          </p:cNvSpPr>
          <p:nvPr>
            <p:ph type="sldNum" sz="quarter" idx="12"/>
          </p:nvPr>
        </p:nvSpPr>
        <p:spPr/>
        <p:txBody>
          <a:bodyPr/>
          <a:lstStyle/>
          <a:p>
            <a:fld id="{0FF11F75-A064-4C32-913B-285340A8BAC6}" type="slidenum">
              <a:rPr lang="en-US" smtClean="0"/>
              <a:pPr/>
              <a:t>‹#›</a:t>
            </a:fld>
            <a:endParaRPr lang="en-US"/>
          </a:p>
        </p:txBody>
      </p:sp>
    </p:spTree>
    <p:extLst>
      <p:ext uri="{BB962C8B-B14F-4D97-AF65-F5344CB8AC3E}">
        <p14:creationId xmlns:p14="http://schemas.microsoft.com/office/powerpoint/2010/main" xmlns="" val="3255797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DD2D56-E2D6-4AE4-B6FE-BBBDF09C225F}" type="datetime1">
              <a:rPr lang="en-US" smtClean="0"/>
              <a:pPr/>
              <a:t>7/15/2014</a:t>
            </a:fld>
            <a:endParaRPr lang="en-US"/>
          </a:p>
        </p:txBody>
      </p:sp>
      <p:sp>
        <p:nvSpPr>
          <p:cNvPr id="6" name="Footer Placeholder 5"/>
          <p:cNvSpPr>
            <a:spLocks noGrp="1"/>
          </p:cNvSpPr>
          <p:nvPr>
            <p:ph type="ftr" sz="quarter" idx="11"/>
          </p:nvPr>
        </p:nvSpPr>
        <p:spPr/>
        <p:txBody>
          <a:bodyPr/>
          <a:lstStyle/>
          <a:p>
            <a:r>
              <a:rPr lang="en-US" smtClean="0"/>
              <a:t>Class 1 July 15 1:30-4:00 pm </a:t>
            </a:r>
            <a:endParaRPr lang="en-US"/>
          </a:p>
        </p:txBody>
      </p:sp>
      <p:sp>
        <p:nvSpPr>
          <p:cNvPr id="7" name="Slide Number Placeholder 6"/>
          <p:cNvSpPr>
            <a:spLocks noGrp="1"/>
          </p:cNvSpPr>
          <p:nvPr>
            <p:ph type="sldNum" sz="quarter" idx="12"/>
          </p:nvPr>
        </p:nvSpPr>
        <p:spPr/>
        <p:txBody>
          <a:bodyPr/>
          <a:lstStyle/>
          <a:p>
            <a:fld id="{0FF11F75-A064-4C32-913B-285340A8BAC6}" type="slidenum">
              <a:rPr lang="en-US" smtClean="0"/>
              <a:pPr/>
              <a:t>‹#›</a:t>
            </a:fld>
            <a:endParaRPr lang="en-US"/>
          </a:p>
        </p:txBody>
      </p:sp>
    </p:spTree>
    <p:extLst>
      <p:ext uri="{BB962C8B-B14F-4D97-AF65-F5344CB8AC3E}">
        <p14:creationId xmlns:p14="http://schemas.microsoft.com/office/powerpoint/2010/main" xmlns="" val="320295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BDA7FF-3D58-4CCD-8F61-C7FC2916E597}" type="datetime1">
              <a:rPr lang="en-US" smtClean="0"/>
              <a:pPr/>
              <a:t>7/15/2014</a:t>
            </a:fld>
            <a:endParaRPr lang="en-US"/>
          </a:p>
        </p:txBody>
      </p:sp>
      <p:sp>
        <p:nvSpPr>
          <p:cNvPr id="8" name="Footer Placeholder 7"/>
          <p:cNvSpPr>
            <a:spLocks noGrp="1"/>
          </p:cNvSpPr>
          <p:nvPr>
            <p:ph type="ftr" sz="quarter" idx="11"/>
          </p:nvPr>
        </p:nvSpPr>
        <p:spPr/>
        <p:txBody>
          <a:bodyPr/>
          <a:lstStyle/>
          <a:p>
            <a:r>
              <a:rPr lang="en-US" smtClean="0"/>
              <a:t>Class 1 July 15 1:30-4:00 pm </a:t>
            </a:r>
            <a:endParaRPr lang="en-US"/>
          </a:p>
        </p:txBody>
      </p:sp>
      <p:sp>
        <p:nvSpPr>
          <p:cNvPr id="9" name="Slide Number Placeholder 8"/>
          <p:cNvSpPr>
            <a:spLocks noGrp="1"/>
          </p:cNvSpPr>
          <p:nvPr>
            <p:ph type="sldNum" sz="quarter" idx="12"/>
          </p:nvPr>
        </p:nvSpPr>
        <p:spPr/>
        <p:txBody>
          <a:bodyPr/>
          <a:lstStyle/>
          <a:p>
            <a:fld id="{0FF11F75-A064-4C32-913B-285340A8BAC6}" type="slidenum">
              <a:rPr lang="en-US" smtClean="0"/>
              <a:pPr/>
              <a:t>‹#›</a:t>
            </a:fld>
            <a:endParaRPr lang="en-US"/>
          </a:p>
        </p:txBody>
      </p:sp>
    </p:spTree>
    <p:extLst>
      <p:ext uri="{BB962C8B-B14F-4D97-AF65-F5344CB8AC3E}">
        <p14:creationId xmlns:p14="http://schemas.microsoft.com/office/powerpoint/2010/main" xmlns="" val="915504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0DF978-013F-4CC0-8D8A-159C25598C8A}" type="datetime1">
              <a:rPr lang="en-US" smtClean="0"/>
              <a:pPr/>
              <a:t>7/15/2014</a:t>
            </a:fld>
            <a:endParaRPr lang="en-US"/>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a:t>
            </a:fld>
            <a:endParaRPr lang="en-US"/>
          </a:p>
        </p:txBody>
      </p:sp>
    </p:spTree>
    <p:extLst>
      <p:ext uri="{BB962C8B-B14F-4D97-AF65-F5344CB8AC3E}">
        <p14:creationId xmlns:p14="http://schemas.microsoft.com/office/powerpoint/2010/main" xmlns="" val="316933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52BD0E-F1E8-491C-B03F-19BA06BB6D35}" type="datetime1">
              <a:rPr lang="en-US" smtClean="0"/>
              <a:pPr/>
              <a:t>7/15/2014</a:t>
            </a:fld>
            <a:endParaRPr lang="en-US"/>
          </a:p>
        </p:txBody>
      </p:sp>
      <p:sp>
        <p:nvSpPr>
          <p:cNvPr id="3" name="Footer Placeholder 2"/>
          <p:cNvSpPr>
            <a:spLocks noGrp="1"/>
          </p:cNvSpPr>
          <p:nvPr>
            <p:ph type="ftr" sz="quarter" idx="11"/>
          </p:nvPr>
        </p:nvSpPr>
        <p:spPr/>
        <p:txBody>
          <a:bodyPr/>
          <a:lstStyle/>
          <a:p>
            <a:r>
              <a:rPr lang="en-US" smtClean="0"/>
              <a:t>Class 1 July 15 1:30-4:00 pm </a:t>
            </a:r>
            <a:endParaRPr lang="en-US"/>
          </a:p>
        </p:txBody>
      </p:sp>
      <p:sp>
        <p:nvSpPr>
          <p:cNvPr id="4" name="Slide Number Placeholder 3"/>
          <p:cNvSpPr>
            <a:spLocks noGrp="1"/>
          </p:cNvSpPr>
          <p:nvPr>
            <p:ph type="sldNum" sz="quarter" idx="12"/>
          </p:nvPr>
        </p:nvSpPr>
        <p:spPr/>
        <p:txBody>
          <a:bodyPr/>
          <a:lstStyle/>
          <a:p>
            <a:fld id="{0FF11F75-A064-4C32-913B-285340A8BAC6}" type="slidenum">
              <a:rPr lang="en-US" smtClean="0"/>
              <a:pPr/>
              <a:t>‹#›</a:t>
            </a:fld>
            <a:endParaRPr lang="en-US"/>
          </a:p>
        </p:txBody>
      </p:sp>
    </p:spTree>
    <p:extLst>
      <p:ext uri="{BB962C8B-B14F-4D97-AF65-F5344CB8AC3E}">
        <p14:creationId xmlns:p14="http://schemas.microsoft.com/office/powerpoint/2010/main" xmlns="" val="1262799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0FC6BC-3651-43CF-99BB-82B9C1B655B1}" type="datetime1">
              <a:rPr lang="en-US" smtClean="0"/>
              <a:pPr/>
              <a:t>7/15/2014</a:t>
            </a:fld>
            <a:endParaRPr lang="en-US"/>
          </a:p>
        </p:txBody>
      </p:sp>
      <p:sp>
        <p:nvSpPr>
          <p:cNvPr id="6" name="Footer Placeholder 5"/>
          <p:cNvSpPr>
            <a:spLocks noGrp="1"/>
          </p:cNvSpPr>
          <p:nvPr>
            <p:ph type="ftr" sz="quarter" idx="11"/>
          </p:nvPr>
        </p:nvSpPr>
        <p:spPr/>
        <p:txBody>
          <a:bodyPr/>
          <a:lstStyle/>
          <a:p>
            <a:r>
              <a:rPr lang="en-US" smtClean="0"/>
              <a:t>Class 1 July 15 1:30-4:00 pm </a:t>
            </a:r>
            <a:endParaRPr lang="en-US"/>
          </a:p>
        </p:txBody>
      </p:sp>
      <p:sp>
        <p:nvSpPr>
          <p:cNvPr id="7" name="Slide Number Placeholder 6"/>
          <p:cNvSpPr>
            <a:spLocks noGrp="1"/>
          </p:cNvSpPr>
          <p:nvPr>
            <p:ph type="sldNum" sz="quarter" idx="12"/>
          </p:nvPr>
        </p:nvSpPr>
        <p:spPr/>
        <p:txBody>
          <a:bodyPr/>
          <a:lstStyle/>
          <a:p>
            <a:fld id="{0FF11F75-A064-4C32-913B-285340A8BAC6}" type="slidenum">
              <a:rPr lang="en-US" smtClean="0"/>
              <a:pPr/>
              <a:t>‹#›</a:t>
            </a:fld>
            <a:endParaRPr lang="en-US"/>
          </a:p>
        </p:txBody>
      </p:sp>
    </p:spTree>
    <p:extLst>
      <p:ext uri="{BB962C8B-B14F-4D97-AF65-F5344CB8AC3E}">
        <p14:creationId xmlns:p14="http://schemas.microsoft.com/office/powerpoint/2010/main" xmlns="" val="1082111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7DE841-1DF0-484B-B1EE-53EC6BFE7C83}" type="datetime1">
              <a:rPr lang="en-US" smtClean="0"/>
              <a:pPr/>
              <a:t>7/15/2014</a:t>
            </a:fld>
            <a:endParaRPr lang="en-US"/>
          </a:p>
        </p:txBody>
      </p:sp>
      <p:sp>
        <p:nvSpPr>
          <p:cNvPr id="6" name="Footer Placeholder 5"/>
          <p:cNvSpPr>
            <a:spLocks noGrp="1"/>
          </p:cNvSpPr>
          <p:nvPr>
            <p:ph type="ftr" sz="quarter" idx="11"/>
          </p:nvPr>
        </p:nvSpPr>
        <p:spPr/>
        <p:txBody>
          <a:bodyPr/>
          <a:lstStyle/>
          <a:p>
            <a:r>
              <a:rPr lang="en-US" smtClean="0"/>
              <a:t>Class 1 July 15 1:30-4:00 pm </a:t>
            </a:r>
            <a:endParaRPr lang="en-US"/>
          </a:p>
        </p:txBody>
      </p:sp>
      <p:sp>
        <p:nvSpPr>
          <p:cNvPr id="7" name="Slide Number Placeholder 6"/>
          <p:cNvSpPr>
            <a:spLocks noGrp="1"/>
          </p:cNvSpPr>
          <p:nvPr>
            <p:ph type="sldNum" sz="quarter" idx="12"/>
          </p:nvPr>
        </p:nvSpPr>
        <p:spPr/>
        <p:txBody>
          <a:bodyPr/>
          <a:lstStyle/>
          <a:p>
            <a:fld id="{0FF11F75-A064-4C32-913B-285340A8BAC6}" type="slidenum">
              <a:rPr lang="en-US" smtClean="0"/>
              <a:pPr/>
              <a:t>‹#›</a:t>
            </a:fld>
            <a:endParaRPr lang="en-US"/>
          </a:p>
        </p:txBody>
      </p:sp>
    </p:spTree>
    <p:extLst>
      <p:ext uri="{BB962C8B-B14F-4D97-AF65-F5344CB8AC3E}">
        <p14:creationId xmlns:p14="http://schemas.microsoft.com/office/powerpoint/2010/main" xmlns="" val="2289413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C1390-9182-4454-B7AB-9C947D3851BF}" type="datetime1">
              <a:rPr lang="en-US" smtClean="0"/>
              <a:pPr/>
              <a:t>7/15/2014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Class 1 July 15 1:30-4:00 pm </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F11F75-A064-4C32-913B-285340A8BAC6}" type="slidenum">
              <a:rPr lang="en-US" smtClean="0"/>
              <a:pPr/>
              <a:t>‹#›</a:t>
            </a:fld>
            <a:endParaRPr lang="en-US"/>
          </a:p>
        </p:txBody>
      </p:sp>
    </p:spTree>
    <p:extLst>
      <p:ext uri="{BB962C8B-B14F-4D97-AF65-F5344CB8AC3E}">
        <p14:creationId xmlns:p14="http://schemas.microsoft.com/office/powerpoint/2010/main" xmlns="" val="2903559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mailto:metrocoursebeijing@gmail.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mailto:metrocoursebeijing@gmail.co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metrocoursebeijing@gmail.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en.wikipedia.org/wiki/Conurbation" TargetMode="External"/><Relationship Id="rId2" Type="http://schemas.openxmlformats.org/officeDocument/2006/relationships/hyperlink" Target="http://en.wikipedia.org/wiki/Urban_agglomeration"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www.mckinsey.com/tools/Wrappers/Wrapper.aspx?sid=%7bC84CB74F-A3B1-47B1-8265-6252F6D85B68%7d&amp;pid=%7b4F5BEDB1-6C1F-4243-A052-83ADBABE82DF%7d"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en.wikipedia.org/wiki/Infrastructure" TargetMode="External"/><Relationship Id="rId3" Type="http://schemas.openxmlformats.org/officeDocument/2006/relationships/hyperlink" Target="http://en.wikipedia.org/wiki/Commerce" TargetMode="External"/><Relationship Id="rId7" Type="http://schemas.openxmlformats.org/officeDocument/2006/relationships/hyperlink" Target="http://en.wikipedia.org/wiki/Human_capital" TargetMode="External"/><Relationship Id="rId2" Type="http://schemas.openxmlformats.org/officeDocument/2006/relationships/hyperlink" Target="http://en.wikipedia.org/wiki/Industries" TargetMode="External"/><Relationship Id="rId1" Type="http://schemas.openxmlformats.org/officeDocument/2006/relationships/slideLayout" Target="../slideLayouts/slideLayout2.xml"/><Relationship Id="rId6" Type="http://schemas.openxmlformats.org/officeDocument/2006/relationships/hyperlink" Target="http://en.wikipedia.org/wiki/House" TargetMode="External"/><Relationship Id="rId5" Type="http://schemas.openxmlformats.org/officeDocument/2006/relationships/hyperlink" Target="http://en.wikipedia.org/wiki/Firms" TargetMode="External"/><Relationship Id="rId4" Type="http://schemas.openxmlformats.org/officeDocument/2006/relationships/hyperlink" Target="http://en.wikipedia.org/wiki/Markets" TargetMode="External"/><Relationship Id="rId9" Type="http://schemas.openxmlformats.org/officeDocument/2006/relationships/hyperlink" Target="http://en.wikipedia.org/wiki/Metropolitan_area"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www.crcog.org/"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un.org/wcm/webdav/site/climatechange/shared/gsp/docs/GSP1-6_Background%20on%20Sustainable%20Devt.pd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ustainableknowledgecorridor.org/"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goo.gl/K2w1QX" TargetMode="External"/><Relationship Id="rId7" Type="http://schemas.openxmlformats.org/officeDocument/2006/relationships/hyperlink" Target="http://qz.com/230689/how-ibm-is-using-big-data-to-fix-beijings-pollution-crisis/" TargetMode="External"/><Relationship Id="rId2" Type="http://schemas.openxmlformats.org/officeDocument/2006/relationships/hyperlink" Target="http://www-/" TargetMode="External"/><Relationship Id="rId1" Type="http://schemas.openxmlformats.org/officeDocument/2006/relationships/slideLayout" Target="../slideLayouts/slideLayout2.xml"/><Relationship Id="rId6" Type="http://schemas.openxmlformats.org/officeDocument/2006/relationships/hyperlink" Target="http://goo.gl/YfH7Ep" TargetMode="External"/><Relationship Id="rId5" Type="http://schemas.openxmlformats.org/officeDocument/2006/relationships/hyperlink" Target="http://goo.gl/VEieyx" TargetMode="External"/><Relationship Id="rId4" Type="http://schemas.openxmlformats.org/officeDocument/2006/relationships/hyperlink" Target="http://goo.gl/AhzOjD"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mailto:metrocoursebeijing@gmail.com"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mailto:metrocoursebeijing@gmail.com"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hyperlink" Target="http://www.slideshare.net/undesa/wup2011-highlights" TargetMode="External"/><Relationship Id="rId13" Type="http://schemas.openxmlformats.org/officeDocument/2006/relationships/hyperlink" Target="http://goo.gl/YfH7Ep" TargetMode="External"/><Relationship Id="rId3" Type="http://schemas.openxmlformats.org/officeDocument/2006/relationships/hyperlink" Target="http://www.slideshare.net/CalgaryRegion/calgary-metropolitan-plan?qid=48107333-365b-42d5-be03-a286bdf1940f&amp;v=default&amp;b=&amp;from_search=12" TargetMode="External"/><Relationship Id="rId7" Type="http://schemas.openxmlformats.org/officeDocument/2006/relationships/hyperlink" Target="http://www.slideshare.net/APA-MA/achieving-sustainable-regions" TargetMode="External"/><Relationship Id="rId12" Type="http://schemas.openxmlformats.org/officeDocument/2006/relationships/hyperlink" Target="http://goo.gl/VEieyx" TargetMode="External"/><Relationship Id="rId2" Type="http://schemas.openxmlformats.org/officeDocument/2006/relationships/hyperlink" Target="http://goo.gl/emfomz" TargetMode="External"/><Relationship Id="rId1" Type="http://schemas.openxmlformats.org/officeDocument/2006/relationships/slideLayout" Target="../slideLayouts/slideLayout2.xml"/><Relationship Id="rId6" Type="http://schemas.openxmlformats.org/officeDocument/2006/relationships/hyperlink" Target="http://www.slideshare.net/CalgaryRegion/regional-transportation-program-update-2012" TargetMode="External"/><Relationship Id="rId11" Type="http://schemas.openxmlformats.org/officeDocument/2006/relationships/hyperlink" Target="http://goo.gl/AhzOjD" TargetMode="External"/><Relationship Id="rId5" Type="http://schemas.openxmlformats.org/officeDocument/2006/relationships/hyperlink" Target="http://www.slideshare.net/CalgaryRegion/calgary-metropolitan-plan-performance-indicators-report?qid=c46cf6b0-51ca-4312-84b0-495fc3a2752d&amp;v=qf1&amp;b=&amp;from_search=6" TargetMode="External"/><Relationship Id="rId10" Type="http://schemas.openxmlformats.org/officeDocument/2006/relationships/hyperlink" Target="http://goo.gl/K2w1QX" TargetMode="External"/><Relationship Id="rId4" Type="http://schemas.openxmlformats.org/officeDocument/2006/relationships/hyperlink" Target="http://www.slideshare.net/TownofHR/growth-management-strategy-second-public-open-house" TargetMode="External"/><Relationship Id="rId9" Type="http://schemas.openxmlformats.org/officeDocument/2006/relationships/hyperlink" Target="http://www.slideshare.net/yaryalitsa/the-worlds-biggest-megacities-according-to-allianzcom-december-2012?qid=7581629e-e25f-48f6-be4f-09dbacecf91e&amp;v=default&amp;b=&amp;from_search=1" TargetMode="External"/><Relationship Id="rId14" Type="http://schemas.openxmlformats.org/officeDocument/2006/relationships/hyperlink" Target="http://goo.gl/Ye5yTJ"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9167" y="2503294"/>
            <a:ext cx="10674221" cy="2387600"/>
          </a:xfrm>
        </p:spPr>
        <p:txBody>
          <a:bodyPr>
            <a:normAutofit fontScale="90000"/>
          </a:bodyPr>
          <a:lstStyle/>
          <a:p>
            <a:r>
              <a:rPr lang="en-US" b="1" dirty="0"/>
              <a:t>Class 1:  July 15, 2014 </a:t>
            </a:r>
            <a:r>
              <a:rPr lang="en-US" b="1" dirty="0" smtClean="0"/>
              <a:t/>
            </a:r>
            <a:br>
              <a:rPr lang="en-US" b="1" dirty="0" smtClean="0"/>
            </a:br>
            <a:r>
              <a:rPr lang="en-US" b="1" dirty="0" smtClean="0"/>
              <a:t>1:30</a:t>
            </a:r>
            <a:r>
              <a:rPr lang="de-AT" b="1" dirty="0" smtClean="0"/>
              <a:t> pm to 4:00 or 4:30 pm</a:t>
            </a:r>
            <a:br>
              <a:rPr lang="de-AT" b="1" dirty="0" smtClean="0"/>
            </a:br>
            <a:r>
              <a:rPr lang="de-AT" b="1" dirty="0" smtClean="0"/>
              <a:t/>
            </a:r>
            <a:br>
              <a:rPr lang="de-AT" b="1" dirty="0" smtClean="0"/>
            </a:br>
            <a:r>
              <a:rPr lang="en-US" b="1" dirty="0"/>
              <a:t>Introductions and Course </a:t>
            </a:r>
            <a:r>
              <a:rPr lang="en-US" b="1" dirty="0" smtClean="0"/>
              <a:t>Overview</a:t>
            </a:r>
            <a:endParaRPr lang="en-US" b="1" dirty="0"/>
          </a:p>
        </p:txBody>
      </p:sp>
      <p:sp>
        <p:nvSpPr>
          <p:cNvPr id="4" name="Slide Number Placeholder 3"/>
          <p:cNvSpPr>
            <a:spLocks noGrp="1"/>
          </p:cNvSpPr>
          <p:nvPr>
            <p:ph type="sldNum" sz="quarter" idx="12"/>
          </p:nvPr>
        </p:nvSpPr>
        <p:spPr/>
        <p:txBody>
          <a:bodyPr/>
          <a:lstStyle/>
          <a:p>
            <a:fld id="{0FF11F75-A064-4C32-913B-285340A8BAC6}" type="slidenum">
              <a:rPr lang="en-US" smtClean="0"/>
              <a:pPr/>
              <a:t>1</a:t>
            </a:fld>
            <a:endParaRPr lang="en-US"/>
          </a:p>
        </p:txBody>
      </p:sp>
      <p:sp>
        <p:nvSpPr>
          <p:cNvPr id="5" name="Footer Placeholder 4"/>
          <p:cNvSpPr>
            <a:spLocks noGrp="1"/>
          </p:cNvSpPr>
          <p:nvPr>
            <p:ph type="ftr" sz="quarter" idx="11"/>
          </p:nvPr>
        </p:nvSpPr>
        <p:spPr/>
        <p:txBody>
          <a:bodyPr/>
          <a:lstStyle/>
          <a:p>
            <a:r>
              <a:rPr lang="en-US" smtClean="0"/>
              <a:t>Class 1 July 15 1:30-4:00 pm </a:t>
            </a:r>
            <a:endParaRPr lang="en-US"/>
          </a:p>
        </p:txBody>
      </p:sp>
    </p:spTree>
    <p:extLst>
      <p:ext uri="{BB962C8B-B14F-4D97-AF65-F5344CB8AC3E}">
        <p14:creationId xmlns:p14="http://schemas.microsoft.com/office/powerpoint/2010/main" xmlns="" val="1555379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Class Member Introductions</a:t>
            </a:r>
            <a:endParaRPr lang="en-US" dirty="0"/>
          </a:p>
        </p:txBody>
      </p:sp>
      <p:sp>
        <p:nvSpPr>
          <p:cNvPr id="5" name="Content Placeholder 4"/>
          <p:cNvSpPr>
            <a:spLocks noGrp="1"/>
          </p:cNvSpPr>
          <p:nvPr>
            <p:ph idx="1"/>
          </p:nvPr>
        </p:nvSpPr>
        <p:spPr/>
        <p:txBody>
          <a:bodyPr/>
          <a:lstStyle/>
          <a:p>
            <a:r>
              <a:rPr lang="en-US" dirty="0" smtClean="0"/>
              <a:t>Information sheet</a:t>
            </a:r>
          </a:p>
          <a:p>
            <a:r>
              <a:rPr lang="en-US" dirty="0" smtClean="0"/>
              <a:t>Introduce yourself</a:t>
            </a:r>
          </a:p>
          <a:p>
            <a:r>
              <a:rPr lang="en-US" dirty="0" smtClean="0"/>
              <a:t>Sheet to Teaching Assistant to form class list of members</a:t>
            </a:r>
            <a:endParaRPr lang="en-US" dirty="0"/>
          </a:p>
        </p:txBody>
      </p:sp>
      <p:sp>
        <p:nvSpPr>
          <p:cNvPr id="2" name="Footer Placeholder 1"/>
          <p:cNvSpPr>
            <a:spLocks noGrp="1"/>
          </p:cNvSpPr>
          <p:nvPr>
            <p:ph type="ftr" sz="quarter" idx="11"/>
          </p:nvPr>
        </p:nvSpPr>
        <p:spPr/>
        <p:txBody>
          <a:bodyPr/>
          <a:lstStyle/>
          <a:p>
            <a:r>
              <a:rPr lang="en-US" dirty="0" smtClean="0"/>
              <a:t>Class 1 July 15 1:30-4:00 pm </a:t>
            </a:r>
            <a:endParaRPr lang="en-US" dirty="0"/>
          </a:p>
        </p:txBody>
      </p:sp>
      <p:sp>
        <p:nvSpPr>
          <p:cNvPr id="3" name="Slide Number Placeholder 2"/>
          <p:cNvSpPr>
            <a:spLocks noGrp="1"/>
          </p:cNvSpPr>
          <p:nvPr>
            <p:ph type="sldNum" sz="quarter" idx="12"/>
          </p:nvPr>
        </p:nvSpPr>
        <p:spPr/>
        <p:txBody>
          <a:bodyPr/>
          <a:lstStyle/>
          <a:p>
            <a:fld id="{0FF11F75-A064-4C32-913B-285340A8BAC6}" type="slidenum">
              <a:rPr lang="en-US" smtClean="0"/>
              <a:pPr/>
              <a:t>10</a:t>
            </a:fld>
            <a:endParaRPr lang="en-US"/>
          </a:p>
        </p:txBody>
      </p:sp>
    </p:spTree>
    <p:extLst>
      <p:ext uri="{BB962C8B-B14F-4D97-AF65-F5344CB8AC3E}">
        <p14:creationId xmlns:p14="http://schemas.microsoft.com/office/powerpoint/2010/main" xmlns="" val="3915427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 </a:t>
            </a:r>
            <a:endParaRPr lang="en-US" dirty="0"/>
          </a:p>
        </p:txBody>
      </p:sp>
      <p:sp>
        <p:nvSpPr>
          <p:cNvPr id="3" name="Content Placeholder 2"/>
          <p:cNvSpPr>
            <a:spLocks noGrp="1"/>
          </p:cNvSpPr>
          <p:nvPr>
            <p:ph idx="1"/>
          </p:nvPr>
        </p:nvSpPr>
        <p:spPr/>
        <p:txBody>
          <a:bodyPr/>
          <a:lstStyle/>
          <a:p>
            <a:r>
              <a:rPr lang="en-US" dirty="0" smtClean="0"/>
              <a:t>Start and stop times </a:t>
            </a:r>
          </a:p>
          <a:p>
            <a:r>
              <a:rPr lang="en-US" dirty="0" smtClean="0"/>
              <a:t>Breaks</a:t>
            </a:r>
          </a:p>
          <a:p>
            <a:endParaRPr lang="en-US" dirty="0"/>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11</a:t>
            </a:fld>
            <a:endParaRPr lang="en-US"/>
          </a:p>
        </p:txBody>
      </p:sp>
    </p:spTree>
    <p:extLst>
      <p:ext uri="{BB962C8B-B14F-4D97-AF65-F5344CB8AC3E}">
        <p14:creationId xmlns:p14="http://schemas.microsoft.com/office/powerpoint/2010/main" xmlns="" val="1261968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r>
              <a:rPr lang="en-US" dirty="0" smtClean="0"/>
              <a:t>Course email: </a:t>
            </a:r>
            <a:r>
              <a:rPr lang="en-US" dirty="0">
                <a:hlinkClick r:id="rId2"/>
              </a:rPr>
              <a:t>metrocoursebeijing@gmail.com</a:t>
            </a:r>
            <a:endParaRPr lang="en-US" dirty="0" smtClean="0"/>
          </a:p>
          <a:p>
            <a:r>
              <a:rPr lang="en-US" dirty="0" smtClean="0"/>
              <a:t>Email subject line: Name, group, assignment</a:t>
            </a:r>
            <a:endParaRPr lang="en-US" dirty="0"/>
          </a:p>
        </p:txBody>
      </p:sp>
      <p:sp>
        <p:nvSpPr>
          <p:cNvPr id="4" name="Footer Placeholder 3"/>
          <p:cNvSpPr>
            <a:spLocks noGrp="1"/>
          </p:cNvSpPr>
          <p:nvPr>
            <p:ph type="ftr" sz="quarter" idx="11"/>
          </p:nvPr>
        </p:nvSpPr>
        <p:spPr/>
        <p:txBody>
          <a:bodyPr/>
          <a:lstStyle/>
          <a:p>
            <a:r>
              <a:rPr lang="en-US" dirty="0" smtClean="0"/>
              <a:t>Class 1 July 15 1:30-4:00 pm </a:t>
            </a:r>
            <a:endParaRPr lang="en-US" dirty="0"/>
          </a:p>
        </p:txBody>
      </p:sp>
      <p:sp>
        <p:nvSpPr>
          <p:cNvPr id="5" name="Slide Number Placeholder 4"/>
          <p:cNvSpPr>
            <a:spLocks noGrp="1"/>
          </p:cNvSpPr>
          <p:nvPr>
            <p:ph type="sldNum" sz="quarter" idx="12"/>
          </p:nvPr>
        </p:nvSpPr>
        <p:spPr/>
        <p:txBody>
          <a:bodyPr/>
          <a:lstStyle/>
          <a:p>
            <a:fld id="{0FF11F75-A064-4C32-913B-285340A8BAC6}" type="slidenum">
              <a:rPr lang="en-US" smtClean="0"/>
              <a:pPr/>
              <a:t>12</a:t>
            </a:fld>
            <a:endParaRPr lang="en-US"/>
          </a:p>
        </p:txBody>
      </p:sp>
    </p:spTree>
    <p:extLst>
      <p:ext uri="{BB962C8B-B14F-4D97-AF65-F5344CB8AC3E}">
        <p14:creationId xmlns:p14="http://schemas.microsoft.com/office/powerpoint/2010/main" xmlns="" val="3761910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the course</a:t>
            </a:r>
            <a:endParaRPr lang="en-US" dirty="0"/>
          </a:p>
        </p:txBody>
      </p:sp>
      <p:sp>
        <p:nvSpPr>
          <p:cNvPr id="3" name="Content Placeholder 2"/>
          <p:cNvSpPr>
            <a:spLocks noGrp="1"/>
          </p:cNvSpPr>
          <p:nvPr>
            <p:ph idx="1"/>
          </p:nvPr>
        </p:nvSpPr>
        <p:spPr>
          <a:xfrm>
            <a:off x="838200" y="1267686"/>
            <a:ext cx="10515600" cy="4351338"/>
          </a:xfrm>
        </p:spPr>
        <p:txBody>
          <a:bodyPr>
            <a:normAutofit fontScale="92500" lnSpcReduction="20000"/>
          </a:bodyPr>
          <a:lstStyle/>
          <a:p>
            <a:pPr marL="0" indent="0">
              <a:buNone/>
            </a:pPr>
            <a:endParaRPr lang="en-US" dirty="0"/>
          </a:p>
          <a:p>
            <a:pPr lvl="0"/>
            <a:r>
              <a:rPr lang="en-US" dirty="0"/>
              <a:t>Familiarizing participants with the current realities of metropolitan areas in the global and U.S. context now containing a majority of the world's population and more than half of the </a:t>
            </a:r>
            <a:r>
              <a:rPr lang="en-US" dirty="0" smtClean="0"/>
              <a:t>global economy</a:t>
            </a:r>
            <a:r>
              <a:rPr lang="en-US" dirty="0"/>
              <a:t>.</a:t>
            </a:r>
          </a:p>
          <a:p>
            <a:pPr lvl="0"/>
            <a:r>
              <a:rPr lang="en-US" dirty="0"/>
              <a:t>Define 'governance' and the governance challenges presented in the context of metropolitan regions in the 21st century in addressing a variety of challenges.</a:t>
            </a:r>
          </a:p>
          <a:p>
            <a:pPr lvl="0"/>
            <a:r>
              <a:rPr lang="en-US" dirty="0"/>
              <a:t>Identify and illuminate sets of metropolitan issues including housing, labor markets, transportation, environment and economic development.</a:t>
            </a:r>
          </a:p>
          <a:p>
            <a:pPr lvl="0"/>
            <a:r>
              <a:rPr lang="en-US" dirty="0"/>
              <a:t> Examine possible toolkits for addressing these challenges including land use and transportation planning, </a:t>
            </a:r>
            <a:r>
              <a:rPr lang="en-US" dirty="0" smtClean="0"/>
              <a:t>ICT, </a:t>
            </a:r>
            <a:r>
              <a:rPr lang="en-US" dirty="0"/>
              <a:t>tax base sharing, soft and hard governance strategies and restructuring of government systems</a:t>
            </a:r>
            <a:r>
              <a:rPr lang="en-US" dirty="0" smtClean="0"/>
              <a:t>.</a:t>
            </a:r>
          </a:p>
          <a:p>
            <a:endParaRPr lang="en-US" dirty="0"/>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13</a:t>
            </a:fld>
            <a:endParaRPr lang="en-US"/>
          </a:p>
        </p:txBody>
      </p:sp>
    </p:spTree>
    <p:extLst>
      <p:ext uri="{BB962C8B-B14F-4D97-AF65-F5344CB8AC3E}">
        <p14:creationId xmlns:p14="http://schemas.microsoft.com/office/powerpoint/2010/main" xmlns="" val="1307479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for the class</a:t>
            </a:r>
            <a:endParaRPr lang="en-US" dirty="0"/>
          </a:p>
        </p:txBody>
      </p:sp>
      <p:sp>
        <p:nvSpPr>
          <p:cNvPr id="3" name="Content Placeholder 2"/>
          <p:cNvSpPr>
            <a:spLocks noGrp="1"/>
          </p:cNvSpPr>
          <p:nvPr>
            <p:ph idx="1"/>
          </p:nvPr>
        </p:nvSpPr>
        <p:spPr>
          <a:xfrm>
            <a:off x="468923" y="1301858"/>
            <a:ext cx="11453445" cy="5054492"/>
          </a:xfrm>
        </p:spPr>
        <p:txBody>
          <a:bodyPr>
            <a:normAutofit fontScale="77500" lnSpcReduction="20000"/>
          </a:bodyPr>
          <a:lstStyle/>
          <a:p>
            <a:pPr lvl="0"/>
            <a:r>
              <a:rPr lang="en-US" dirty="0" smtClean="0"/>
              <a:t>Define and be able characterize the importance of metropolitan urban regions in global and local contexts;</a:t>
            </a:r>
          </a:p>
          <a:p>
            <a:pPr lvl="0"/>
            <a:r>
              <a:rPr lang="en-US" dirty="0" smtClean="0"/>
              <a:t>Identify major dimensions of metropolitan urban regions including economic, environmental and social and the interplay among these dimensions;</a:t>
            </a:r>
          </a:p>
          <a:p>
            <a:pPr lvl="0"/>
            <a:r>
              <a:rPr lang="en-US" dirty="0" smtClean="0"/>
              <a:t>Describe </a:t>
            </a:r>
            <a:r>
              <a:rPr lang="en-US" dirty="0"/>
              <a:t>the relationship among policy agendas applied to metropolitan urban regions and the goals of economic, environmental and social development; </a:t>
            </a:r>
          </a:p>
          <a:p>
            <a:pPr lvl="0"/>
            <a:r>
              <a:rPr lang="en-US" dirty="0"/>
              <a:t>Describe major traditional tools of planning as applied in metropolitan areas in transportation, environmental, economic and social dimensions;</a:t>
            </a:r>
          </a:p>
          <a:p>
            <a:pPr lvl="0"/>
            <a:r>
              <a:rPr lang="en-US" dirty="0"/>
              <a:t>Describe major issues in metropolitan urban contexts and related strategies for these  including growth management, sustainability in environmental, economic and social terms, and next generation economic development </a:t>
            </a:r>
          </a:p>
          <a:p>
            <a:pPr lvl="0"/>
            <a:r>
              <a:rPr lang="en-US" dirty="0"/>
              <a:t>Describe and offer examples of applications of emerging tools for managing major metropolitan issues including geographic information systems (GIS), strategic planning and performance measurement, evidence based management including the STAT, and predictive analytics systems as applied in metropolitan regions;</a:t>
            </a:r>
          </a:p>
          <a:p>
            <a:pPr lvl="0"/>
            <a:r>
              <a:rPr lang="en-US" dirty="0"/>
              <a:t>Describe emerging issues, future possibilities and next generations strategies including “smart cities and regions”, Web 2.0, and “big data”.</a:t>
            </a:r>
          </a:p>
          <a:p>
            <a:endParaRPr lang="en-US" dirty="0"/>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14</a:t>
            </a:fld>
            <a:endParaRPr lang="en-US"/>
          </a:p>
        </p:txBody>
      </p:sp>
    </p:spTree>
    <p:extLst>
      <p:ext uri="{BB962C8B-B14F-4D97-AF65-F5344CB8AC3E}">
        <p14:creationId xmlns:p14="http://schemas.microsoft.com/office/powerpoint/2010/main" xmlns="" val="1289368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Assessment </a:t>
            </a:r>
            <a:r>
              <a:rPr lang="en-US" b="1" dirty="0"/>
              <a:t>of Student Learning Outcomes</a:t>
            </a:r>
            <a:r>
              <a:rPr lang="en-US" dirty="0"/>
              <a:t/>
            </a:r>
            <a:br>
              <a:rPr lang="en-US" dirty="0"/>
            </a:b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Course </a:t>
            </a:r>
            <a:r>
              <a:rPr lang="en-US" dirty="0"/>
              <a:t>members may earn a maximum of 100 points in the class:</a:t>
            </a:r>
          </a:p>
          <a:p>
            <a:pPr marL="0" indent="0">
              <a:buNone/>
            </a:pPr>
            <a:endParaRPr lang="en-US" dirty="0"/>
          </a:p>
          <a:p>
            <a:pPr lvl="0"/>
            <a:r>
              <a:rPr lang="en-US" dirty="0"/>
              <a:t>Course project			</a:t>
            </a:r>
            <a:r>
              <a:rPr lang="en-US" dirty="0" smtClean="0"/>
              <a:t>	Total </a:t>
            </a:r>
            <a:r>
              <a:rPr lang="en-US" dirty="0"/>
              <a:t>of 30 </a:t>
            </a:r>
            <a:r>
              <a:rPr lang="en-US" dirty="0" smtClean="0"/>
              <a:t>points</a:t>
            </a:r>
            <a:endParaRPr lang="en-US" dirty="0"/>
          </a:p>
          <a:p>
            <a:pPr lvl="0"/>
            <a:r>
              <a:rPr lang="en-US" dirty="0"/>
              <a:t>Course project presentation	</a:t>
            </a:r>
            <a:r>
              <a:rPr lang="en-US" dirty="0" smtClean="0"/>
              <a:t>	Total </a:t>
            </a:r>
            <a:r>
              <a:rPr lang="en-US" dirty="0"/>
              <a:t>of 20 </a:t>
            </a:r>
            <a:r>
              <a:rPr lang="en-US" dirty="0" smtClean="0"/>
              <a:t>points</a:t>
            </a:r>
            <a:endParaRPr lang="en-US" dirty="0"/>
          </a:p>
          <a:p>
            <a:pPr lvl="0"/>
            <a:r>
              <a:rPr lang="en-US" dirty="0"/>
              <a:t>Class participation		</a:t>
            </a:r>
            <a:r>
              <a:rPr lang="en-US" dirty="0" smtClean="0"/>
              <a:t>	Total </a:t>
            </a:r>
            <a:r>
              <a:rPr lang="en-US" dirty="0"/>
              <a:t>of 25 </a:t>
            </a:r>
            <a:r>
              <a:rPr lang="en-US" dirty="0" smtClean="0"/>
              <a:t>points</a:t>
            </a:r>
            <a:r>
              <a:rPr lang="en-US" dirty="0"/>
              <a:t> </a:t>
            </a:r>
          </a:p>
          <a:p>
            <a:pPr lvl="0"/>
            <a:r>
              <a:rPr lang="en-US" dirty="0"/>
              <a:t>Open book </a:t>
            </a:r>
            <a:r>
              <a:rPr lang="en-US" dirty="0" smtClean="0"/>
              <a:t>examination  </a:t>
            </a:r>
            <a:r>
              <a:rPr lang="en-US" dirty="0"/>
              <a:t>	</a:t>
            </a:r>
            <a:r>
              <a:rPr lang="en-US" dirty="0" smtClean="0"/>
              <a:t>	Total </a:t>
            </a:r>
            <a:r>
              <a:rPr lang="en-US" dirty="0"/>
              <a:t>of 25 </a:t>
            </a:r>
            <a:r>
              <a:rPr lang="en-US" dirty="0" smtClean="0"/>
              <a:t>points</a:t>
            </a:r>
            <a:r>
              <a:rPr lang="en-US" dirty="0"/>
              <a:t> </a:t>
            </a:r>
          </a:p>
          <a:p>
            <a:pPr marL="0" indent="0">
              <a:buNone/>
            </a:pPr>
            <a:r>
              <a:rPr lang="en-US" dirty="0" smtClean="0"/>
              <a:t>						Total </a:t>
            </a:r>
            <a:r>
              <a:rPr lang="en-US" dirty="0"/>
              <a:t>maximum points is 100</a:t>
            </a:r>
          </a:p>
          <a:p>
            <a:endParaRPr lang="en-US" dirty="0"/>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15</a:t>
            </a:fld>
            <a:endParaRPr lang="en-US"/>
          </a:p>
        </p:txBody>
      </p:sp>
    </p:spTree>
    <p:extLst>
      <p:ext uri="{BB962C8B-B14F-4D97-AF65-F5344CB8AC3E}">
        <p14:creationId xmlns:p14="http://schemas.microsoft.com/office/powerpoint/2010/main" xmlns="" val="27061803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types of course projects</a:t>
            </a:r>
            <a:endParaRPr lang="en-US" dirty="0"/>
          </a:p>
        </p:txBody>
      </p:sp>
      <p:sp>
        <p:nvSpPr>
          <p:cNvPr id="3" name="Content Placeholder 2"/>
          <p:cNvSpPr>
            <a:spLocks noGrp="1"/>
          </p:cNvSpPr>
          <p:nvPr>
            <p:ph idx="1"/>
          </p:nvPr>
        </p:nvSpPr>
        <p:spPr>
          <a:xfrm>
            <a:off x="838200" y="1360676"/>
            <a:ext cx="10515600" cy="4995674"/>
          </a:xfrm>
        </p:spPr>
        <p:txBody>
          <a:bodyPr>
            <a:normAutofit fontScale="77500" lnSpcReduction="20000"/>
          </a:bodyPr>
          <a:lstStyle/>
          <a:p>
            <a:r>
              <a:rPr lang="en-US" b="1" dirty="0" smtClean="0"/>
              <a:t>Tools </a:t>
            </a:r>
            <a:r>
              <a:rPr lang="en-US" b="1" dirty="0"/>
              <a:t>for metropolitan regions. </a:t>
            </a:r>
            <a:r>
              <a:rPr lang="en-US" dirty="0"/>
              <a:t>Select a tool or portfolio of tools, the applications that they have been put to, how they contribute to a better metropolitan region, and next steps in the evolution and use of the tool. Examples of tools include:  advanced scenario planning, geographic information systems, data analytics including "smart cities" tools, data based decision making including the STAT program and predictive analytics. Other examples of tools will be discussed in class and further suggestions offered. </a:t>
            </a:r>
          </a:p>
          <a:p>
            <a:r>
              <a:rPr lang="en-US" b="1" dirty="0" smtClean="0"/>
              <a:t>Issues </a:t>
            </a:r>
            <a:r>
              <a:rPr lang="en-US" b="1" dirty="0"/>
              <a:t>in metropolitan regions. </a:t>
            </a:r>
            <a:r>
              <a:rPr lang="en-US" dirty="0"/>
              <a:t>Describe issue, related elements, approaches to the issue, best practices, applications in the national context, and next steps. Examples include public transit and urban mobility systems, environmental protection and restoration, and place making.  Both a problem analysis and a policy analysis are expected for the issues described.   Problem analysis: A description of the problem that the policy or program is attempting to remediate including data on who is impacted, its size and scope. The paper should identify assumed causes of the problem that the policy is intended to solve. Policy analysis: Discuss the history of the issue. Explain which events triggered the demand </a:t>
            </a:r>
            <a:r>
              <a:rPr lang="en-US" dirty="0" err="1"/>
              <a:t>fo</a:t>
            </a:r>
            <a:r>
              <a:rPr lang="en-US" dirty="0"/>
              <a:t> resolution of the issue. How effective are existing policies and why is change needed? What alternatives were considered? Why is the recommended policy or program preferred over the other options? What are implementation challenges? What are the potential unintended consequences?  How should the effects of the program or policy be monitored?</a:t>
            </a:r>
          </a:p>
          <a:p>
            <a:endParaRPr lang="en-US" dirty="0"/>
          </a:p>
        </p:txBody>
      </p:sp>
      <p:sp>
        <p:nvSpPr>
          <p:cNvPr id="4" name="Footer Placeholder 3"/>
          <p:cNvSpPr>
            <a:spLocks noGrp="1"/>
          </p:cNvSpPr>
          <p:nvPr>
            <p:ph type="ftr" sz="quarter" idx="11"/>
          </p:nvPr>
        </p:nvSpPr>
        <p:spPr/>
        <p:txBody>
          <a:bodyPr/>
          <a:lstStyle/>
          <a:p>
            <a:r>
              <a:rPr lang="en-US" dirty="0" smtClean="0"/>
              <a:t>Class 1 July 15 1:30-4:00 pm </a:t>
            </a:r>
            <a:endParaRPr lang="en-US" dirty="0"/>
          </a:p>
        </p:txBody>
      </p:sp>
      <p:sp>
        <p:nvSpPr>
          <p:cNvPr id="5" name="Slide Number Placeholder 4"/>
          <p:cNvSpPr>
            <a:spLocks noGrp="1"/>
          </p:cNvSpPr>
          <p:nvPr>
            <p:ph type="sldNum" sz="quarter" idx="12"/>
          </p:nvPr>
        </p:nvSpPr>
        <p:spPr/>
        <p:txBody>
          <a:bodyPr/>
          <a:lstStyle/>
          <a:p>
            <a:fld id="{0FF11F75-A064-4C32-913B-285340A8BAC6}" type="slidenum">
              <a:rPr lang="en-US" smtClean="0"/>
              <a:pPr/>
              <a:t>16</a:t>
            </a:fld>
            <a:endParaRPr lang="en-US"/>
          </a:p>
        </p:txBody>
      </p:sp>
    </p:spTree>
    <p:extLst>
      <p:ext uri="{BB962C8B-B14F-4D97-AF65-F5344CB8AC3E}">
        <p14:creationId xmlns:p14="http://schemas.microsoft.com/office/powerpoint/2010/main" xmlns="" val="1109511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Four Steps in a course project</a:t>
            </a:r>
            <a:endParaRPr lang="en-US" b="1" dirty="0"/>
          </a:p>
        </p:txBody>
      </p:sp>
      <p:sp>
        <p:nvSpPr>
          <p:cNvPr id="3" name="Content Placeholder 2"/>
          <p:cNvSpPr>
            <a:spLocks noGrp="1"/>
          </p:cNvSpPr>
          <p:nvPr>
            <p:ph idx="1"/>
          </p:nvPr>
        </p:nvSpPr>
        <p:spPr/>
        <p:txBody>
          <a:bodyPr>
            <a:normAutofit lnSpcReduction="10000"/>
          </a:bodyPr>
          <a:lstStyle/>
          <a:p>
            <a:pPr marL="0" indent="0">
              <a:buNone/>
            </a:pPr>
            <a:r>
              <a:rPr lang="en-US" dirty="0" smtClean="0"/>
              <a:t>1</a:t>
            </a:r>
            <a:r>
              <a:rPr lang="en-US" dirty="0"/>
              <a:t>. </a:t>
            </a:r>
            <a:r>
              <a:rPr lang="en-US" b="1" dirty="0"/>
              <a:t>Select a topic or issue. </a:t>
            </a:r>
            <a:r>
              <a:rPr lang="en-US" dirty="0"/>
              <a:t>After sharing in assigned discussion group and approval of the instructor, select a topic that includes a description of the tool, issue or geographic area.</a:t>
            </a:r>
          </a:p>
          <a:p>
            <a:pPr marL="0" indent="0">
              <a:buNone/>
            </a:pPr>
            <a:r>
              <a:rPr lang="en-US" dirty="0"/>
              <a:t>2. </a:t>
            </a:r>
            <a:r>
              <a:rPr lang="en-US" b="1" dirty="0"/>
              <a:t>Write an outline of the project.</a:t>
            </a:r>
            <a:r>
              <a:rPr lang="en-US" dirty="0"/>
              <a:t> Outline of major sections of the paper with one or more sentences description in the major headings and references.</a:t>
            </a:r>
          </a:p>
          <a:p>
            <a:pPr marL="0" indent="0">
              <a:buNone/>
            </a:pPr>
            <a:r>
              <a:rPr lang="en-US" dirty="0"/>
              <a:t>3. </a:t>
            </a:r>
            <a:r>
              <a:rPr lang="en-US" b="1" dirty="0"/>
              <a:t>Submit draft paper</a:t>
            </a:r>
            <a:r>
              <a:rPr lang="en-US" dirty="0"/>
              <a:t> for feedback from assigned discussion group and instructor.</a:t>
            </a:r>
          </a:p>
          <a:p>
            <a:pPr marL="0" indent="0">
              <a:buNone/>
            </a:pPr>
            <a:r>
              <a:rPr lang="en-US" dirty="0"/>
              <a:t>4. </a:t>
            </a:r>
            <a:r>
              <a:rPr lang="en-US" b="1" dirty="0"/>
              <a:t>Submit final paper and present </a:t>
            </a:r>
            <a:r>
              <a:rPr lang="en-US" dirty="0"/>
              <a:t>the paper to the class and instructor. Guidance on presentation will be offered in the class to all course members. </a:t>
            </a:r>
          </a:p>
          <a:p>
            <a:endParaRPr lang="en-US" dirty="0"/>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17</a:t>
            </a:fld>
            <a:endParaRPr lang="en-US"/>
          </a:p>
        </p:txBody>
      </p:sp>
    </p:spTree>
    <p:extLst>
      <p:ext uri="{BB962C8B-B14F-4D97-AF65-F5344CB8AC3E}">
        <p14:creationId xmlns:p14="http://schemas.microsoft.com/office/powerpoint/2010/main" xmlns="" val="3782380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Overview of the course </a:t>
            </a:r>
            <a:r>
              <a:rPr lang="en-US" b="1" dirty="0" smtClean="0"/>
              <a:t>materials --</a:t>
            </a:r>
            <a:br>
              <a:rPr lang="en-US" b="1" dirty="0" smtClean="0"/>
            </a:br>
            <a:r>
              <a:rPr lang="en-US" b="1" dirty="0" smtClean="0"/>
              <a:t>Why study metropolitan regions?</a:t>
            </a:r>
            <a:endParaRPr lang="en-US" b="1" dirty="0"/>
          </a:p>
        </p:txBody>
      </p:sp>
      <p:sp>
        <p:nvSpPr>
          <p:cNvPr id="3" name="Content Placeholder 2"/>
          <p:cNvSpPr>
            <a:spLocks noGrp="1"/>
          </p:cNvSpPr>
          <p:nvPr>
            <p:ph idx="1"/>
          </p:nvPr>
        </p:nvSpPr>
        <p:spPr/>
        <p:txBody>
          <a:bodyPr>
            <a:normAutofit lnSpcReduction="10000"/>
          </a:bodyPr>
          <a:lstStyle/>
          <a:p>
            <a:r>
              <a:rPr lang="en-US" dirty="0"/>
              <a:t>Growth in metropolitan urban regions is accelerating in China and other parts of the </a:t>
            </a:r>
            <a:r>
              <a:rPr lang="en-US" dirty="0" smtClean="0"/>
              <a:t>world </a:t>
            </a:r>
            <a:endParaRPr lang="en-US" dirty="0"/>
          </a:p>
          <a:p>
            <a:r>
              <a:rPr lang="en-US" dirty="0" smtClean="0"/>
              <a:t>Most of the world economy is generated in and passes through a limited number of metropolitan regions</a:t>
            </a:r>
          </a:p>
          <a:p>
            <a:r>
              <a:rPr lang="en-US" dirty="0"/>
              <a:t>Mobility for people and goods is focused in and through metropolitan regions</a:t>
            </a:r>
          </a:p>
          <a:p>
            <a:r>
              <a:rPr lang="en-US" dirty="0" smtClean="0"/>
              <a:t>Much of the economic innovation is developed in and applied in a limited number of metropolitan regions</a:t>
            </a:r>
          </a:p>
          <a:p>
            <a:r>
              <a:rPr lang="en-US" dirty="0" smtClean="0"/>
              <a:t>With a majority of global population, managing the environment – air, water, bio diversity – in metropolitan regions becomes very important</a:t>
            </a:r>
          </a:p>
          <a:p>
            <a:endParaRPr lang="en-US" dirty="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Class 1 July 15 1:30-4:00 pm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FF11F75-A064-4C32-913B-285340A8BAC6}"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xmlns="" val="727579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metropolitan governance?</a:t>
            </a:r>
            <a:endParaRPr lang="en-US" b="1" dirty="0"/>
          </a:p>
        </p:txBody>
      </p:sp>
      <p:sp>
        <p:nvSpPr>
          <p:cNvPr id="3" name="Content Placeholder 2"/>
          <p:cNvSpPr>
            <a:spLocks noGrp="1"/>
          </p:cNvSpPr>
          <p:nvPr>
            <p:ph idx="1"/>
          </p:nvPr>
        </p:nvSpPr>
        <p:spPr/>
        <p:txBody>
          <a:bodyPr>
            <a:normAutofit lnSpcReduction="10000"/>
          </a:bodyPr>
          <a:lstStyle/>
          <a:p>
            <a:r>
              <a:rPr lang="en-US" dirty="0" smtClean="0"/>
              <a:t>Governance is much broader than government</a:t>
            </a:r>
          </a:p>
          <a:p>
            <a:r>
              <a:rPr lang="en-US" b="1" i="1" dirty="0" smtClean="0"/>
              <a:t>Governance is the way  a society – metropolitan region – identifies, responds to, organizes and addresses challenges including but more than government</a:t>
            </a:r>
          </a:p>
          <a:p>
            <a:r>
              <a:rPr lang="en-US" dirty="0" smtClean="0"/>
              <a:t>Challenges include: economy, education, health, mobility, environmental quality and many more</a:t>
            </a:r>
          </a:p>
          <a:p>
            <a:r>
              <a:rPr lang="en-US" dirty="0" smtClean="0"/>
              <a:t>Centralization and decentralization styles of governance</a:t>
            </a:r>
          </a:p>
          <a:p>
            <a:r>
              <a:rPr lang="en-US" dirty="0" smtClean="0"/>
              <a:t>Market and non market elements including nongovernmental, non business organizations</a:t>
            </a:r>
          </a:p>
          <a:p>
            <a:r>
              <a:rPr lang="en-US" dirty="0" smtClean="0"/>
              <a:t>What are effective ways of governance in metropolitan regions?</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Class 1 July 15 1:30-4:00 pm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F11F75-A064-4C32-913B-285340A8BAC6}"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xmlns="" val="546752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smtClean="0"/>
              <a:t>Options in Number and Length of Classes</a:t>
            </a:r>
            <a:endParaRPr lang="en-US" b="1" dirty="0"/>
          </a:p>
        </p:txBody>
      </p:sp>
      <p:sp>
        <p:nvSpPr>
          <p:cNvPr id="7" name="Content Placeholder 6"/>
          <p:cNvSpPr>
            <a:spLocks noGrp="1"/>
          </p:cNvSpPr>
          <p:nvPr>
            <p:ph sz="half" idx="1"/>
          </p:nvPr>
        </p:nvSpPr>
        <p:spPr/>
        <p:txBody>
          <a:bodyPr/>
          <a:lstStyle/>
          <a:p>
            <a:pPr marL="0" indent="0" algn="ctr">
              <a:buNone/>
            </a:pPr>
            <a:r>
              <a:rPr lang="en-US" b="1" u="sng" dirty="0" smtClean="0"/>
              <a:t>Option 1</a:t>
            </a:r>
          </a:p>
          <a:p>
            <a:r>
              <a:rPr lang="en-US" dirty="0" smtClean="0"/>
              <a:t>12 classes</a:t>
            </a:r>
          </a:p>
          <a:p>
            <a:r>
              <a:rPr lang="en-US" dirty="0" smtClean="0"/>
              <a:t>8:00 to 10:30 am and 1:30 to 4:00 pm</a:t>
            </a:r>
          </a:p>
          <a:p>
            <a:r>
              <a:rPr lang="en-US" dirty="0" smtClean="0"/>
              <a:t>Last class July 29 (from 8:00 to 9:30 am)</a:t>
            </a:r>
            <a:endParaRPr lang="en-US" dirty="0"/>
          </a:p>
        </p:txBody>
      </p:sp>
      <p:sp>
        <p:nvSpPr>
          <p:cNvPr id="8" name="Content Placeholder 7"/>
          <p:cNvSpPr>
            <a:spLocks noGrp="1"/>
          </p:cNvSpPr>
          <p:nvPr>
            <p:ph sz="half" idx="2"/>
          </p:nvPr>
        </p:nvSpPr>
        <p:spPr/>
        <p:txBody>
          <a:bodyPr/>
          <a:lstStyle/>
          <a:p>
            <a:pPr marL="0" indent="0" algn="ctr">
              <a:buNone/>
            </a:pPr>
            <a:r>
              <a:rPr lang="en-US" b="1" u="sng" dirty="0" smtClean="0"/>
              <a:t>Option 2</a:t>
            </a:r>
          </a:p>
          <a:p>
            <a:r>
              <a:rPr lang="en-US" dirty="0" smtClean="0"/>
              <a:t>10 classes</a:t>
            </a:r>
          </a:p>
          <a:p>
            <a:r>
              <a:rPr lang="en-US" dirty="0" smtClean="0"/>
              <a:t>8:00 to 11:00 am and 1:30 to 4:30 pm</a:t>
            </a:r>
          </a:p>
          <a:p>
            <a:r>
              <a:rPr lang="en-US" dirty="0" smtClean="0"/>
              <a:t>Last class on Friday July 25 from 8:00 am to 10:00 am</a:t>
            </a:r>
            <a:endParaRPr lang="en-US" dirty="0"/>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2</a:t>
            </a:fld>
            <a:endParaRPr lang="en-US"/>
          </a:p>
        </p:txBody>
      </p:sp>
    </p:spTree>
    <p:extLst>
      <p:ext uri="{BB962C8B-B14F-4D97-AF65-F5344CB8AC3E}">
        <p14:creationId xmlns:p14="http://schemas.microsoft.com/office/powerpoint/2010/main" xmlns="" val="3366118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Assignment 1: Group</a:t>
            </a:r>
            <a:endParaRPr lang="en-US" b="1" dirty="0"/>
          </a:p>
        </p:txBody>
      </p:sp>
      <p:sp>
        <p:nvSpPr>
          <p:cNvPr id="3" name="Content Placeholder 2"/>
          <p:cNvSpPr>
            <a:spLocks noGrp="1"/>
          </p:cNvSpPr>
          <p:nvPr>
            <p:ph idx="1"/>
          </p:nvPr>
        </p:nvSpPr>
        <p:spPr/>
        <p:txBody>
          <a:bodyPr/>
          <a:lstStyle/>
          <a:p>
            <a:r>
              <a:rPr lang="en-US" b="1" dirty="0" smtClean="0"/>
              <a:t>Group Assignment 1: </a:t>
            </a:r>
            <a:r>
              <a:rPr lang="en-US" dirty="0" smtClean="0"/>
              <a:t>What are your expectations for the class? What do you hope to learn? How might you apply this material in a future job? </a:t>
            </a:r>
          </a:p>
          <a:p>
            <a:r>
              <a:rPr lang="en-US" b="1" dirty="0" smtClean="0"/>
              <a:t>Recorder for the group:</a:t>
            </a:r>
            <a:r>
              <a:rPr lang="en-US" dirty="0" smtClean="0"/>
              <a:t> Select one person to present the discussion notes and email them after the class</a:t>
            </a:r>
          </a:p>
          <a:p>
            <a:r>
              <a:rPr lang="en-US" b="1" dirty="0" smtClean="0"/>
              <a:t>Report out to the class: </a:t>
            </a:r>
            <a:r>
              <a:rPr lang="en-US" dirty="0" smtClean="0"/>
              <a:t>Each of the groups reports and there is discussion</a:t>
            </a:r>
            <a:endParaRPr lang="en-US" b="1" dirty="0" smtClean="0"/>
          </a:p>
          <a:p>
            <a:r>
              <a:rPr lang="en-US" dirty="0" smtClean="0"/>
              <a:t>After class, recorder please email with your name, group number and Assignment 1 in subject line to: </a:t>
            </a:r>
            <a:r>
              <a:rPr lang="en-US" dirty="0">
                <a:hlinkClick r:id="rId2"/>
              </a:rPr>
              <a:t>metrocoursebeijing@gmail.com</a:t>
            </a:r>
            <a:r>
              <a:rPr lang="en-US" dirty="0"/>
              <a:t> </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20</a:t>
            </a:fld>
            <a:endParaRPr lang="en-US"/>
          </a:p>
        </p:txBody>
      </p:sp>
    </p:spTree>
    <p:extLst>
      <p:ext uri="{BB962C8B-B14F-4D97-AF65-F5344CB8AC3E}">
        <p14:creationId xmlns:p14="http://schemas.microsoft.com/office/powerpoint/2010/main" xmlns="" val="2699499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78662" cy="1325563"/>
          </a:xfrm>
        </p:spPr>
        <p:txBody>
          <a:bodyPr>
            <a:normAutofit fontScale="90000"/>
          </a:bodyPr>
          <a:lstStyle/>
          <a:p>
            <a:r>
              <a:rPr lang="en-US" b="1" dirty="0" smtClean="0"/>
              <a:t>Class 2: </a:t>
            </a:r>
            <a:br>
              <a:rPr lang="en-US" b="1" dirty="0" smtClean="0"/>
            </a:br>
            <a:r>
              <a:rPr lang="en-US" b="1" dirty="0" smtClean="0"/>
              <a:t>Metropolitan Regions in Global Context</a:t>
            </a:r>
            <a:endParaRPr lang="en-US" b="1" dirty="0"/>
          </a:p>
        </p:txBody>
      </p:sp>
      <p:sp>
        <p:nvSpPr>
          <p:cNvPr id="3" name="Content Placeholder 2"/>
          <p:cNvSpPr>
            <a:spLocks noGrp="1"/>
          </p:cNvSpPr>
          <p:nvPr>
            <p:ph idx="1"/>
          </p:nvPr>
        </p:nvSpPr>
        <p:spPr/>
        <p:txBody>
          <a:bodyPr/>
          <a:lstStyle/>
          <a:p>
            <a:r>
              <a:rPr lang="en-US" dirty="0"/>
              <a:t>Overview of metropolitan urban regions in global context. The rise and significance of metropolitan urban regions and the significance that such regions play in economic and social development.  What are metropolitan regions: Metropolitan urban regions defined.  Why are metropolitan regions important?  What are important metropolitan regional issues?  World urbanization tipping point in 2000.  Massive increase in 20 million person urbanized areas. Mega-regions in EU and US.  Trends in urbanization: rural, urban, suburban, polycentric, linked polycentric urbanized areas.</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21</a:t>
            </a:fld>
            <a:endParaRPr lang="en-US"/>
          </a:p>
        </p:txBody>
      </p:sp>
    </p:spTree>
    <p:extLst>
      <p:ext uri="{BB962C8B-B14F-4D97-AF65-F5344CB8AC3E}">
        <p14:creationId xmlns:p14="http://schemas.microsoft.com/office/powerpoint/2010/main" xmlns="" val="3060293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923" y="365125"/>
            <a:ext cx="11500339" cy="1325563"/>
          </a:xfrm>
        </p:spPr>
        <p:txBody>
          <a:bodyPr>
            <a:normAutofit fontScale="90000"/>
          </a:bodyPr>
          <a:lstStyle/>
          <a:p>
            <a:r>
              <a:rPr lang="en-US" b="1" dirty="0" smtClean="0"/>
              <a:t>Class 3: </a:t>
            </a:r>
            <a:br>
              <a:rPr lang="en-US" b="1" dirty="0" smtClean="0"/>
            </a:br>
            <a:r>
              <a:rPr lang="en-US" b="1" dirty="0" smtClean="0"/>
              <a:t>Urbanization and Economic Development</a:t>
            </a:r>
            <a:endParaRPr lang="en-US" b="1" dirty="0"/>
          </a:p>
        </p:txBody>
      </p:sp>
      <p:sp>
        <p:nvSpPr>
          <p:cNvPr id="3" name="Content Placeholder 2"/>
          <p:cNvSpPr>
            <a:spLocks noGrp="1"/>
          </p:cNvSpPr>
          <p:nvPr>
            <p:ph idx="1"/>
          </p:nvPr>
        </p:nvSpPr>
        <p:spPr/>
        <p:txBody>
          <a:bodyPr>
            <a:normAutofit fontScale="92500"/>
          </a:bodyPr>
          <a:lstStyle/>
          <a:p>
            <a:r>
              <a:rPr lang="en-US" dirty="0"/>
              <a:t>Urbanization and Economic Development.  Economies. </a:t>
            </a:r>
          </a:p>
          <a:p>
            <a:r>
              <a:rPr lang="en-US" dirty="0"/>
              <a:t>Commodities economy – few people with abundant natural resources and relatively small populations (e.g. Canada, Australia, New Zealand, Norway); </a:t>
            </a:r>
          </a:p>
          <a:p>
            <a:r>
              <a:rPr lang="en-US" dirty="0"/>
              <a:t>Talent economy – Switzerland, Japan, Germany. </a:t>
            </a:r>
          </a:p>
          <a:p>
            <a:r>
              <a:rPr lang="en-US" dirty="0"/>
              <a:t>Export driven economies - Value added export driven Asian Tigers evolving toward consumption driven economies. </a:t>
            </a:r>
            <a:endParaRPr lang="en-US" dirty="0" smtClean="0"/>
          </a:p>
          <a:p>
            <a:r>
              <a:rPr lang="en-US" dirty="0" smtClean="0"/>
              <a:t>Consumer economies – advance economies where population consumption is the majority of the economy.</a:t>
            </a:r>
            <a:endParaRPr lang="en-US" dirty="0"/>
          </a:p>
          <a:p>
            <a:r>
              <a:rPr lang="en-US" dirty="0"/>
              <a:t>Relationship of metropolitan urbanization and economic development. Post industrial, consumer societies with high value added production.</a:t>
            </a:r>
          </a:p>
          <a:p>
            <a:endParaRPr lang="en-US" dirty="0"/>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22</a:t>
            </a:fld>
            <a:endParaRPr lang="en-US"/>
          </a:p>
        </p:txBody>
      </p:sp>
    </p:spTree>
    <p:extLst>
      <p:ext uri="{BB962C8B-B14F-4D97-AF65-F5344CB8AC3E}">
        <p14:creationId xmlns:p14="http://schemas.microsoft.com/office/powerpoint/2010/main" xmlns="" val="2009584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Class 4: </a:t>
            </a:r>
            <a:br>
              <a:rPr lang="en-US" b="1" dirty="0" smtClean="0"/>
            </a:br>
            <a:r>
              <a:rPr lang="en-US" b="1" dirty="0" smtClean="0"/>
              <a:t>Planning and Urban Planning</a:t>
            </a:r>
            <a:endParaRPr lang="en-US" b="1" dirty="0"/>
          </a:p>
        </p:txBody>
      </p:sp>
      <p:sp>
        <p:nvSpPr>
          <p:cNvPr id="3" name="Content Placeholder 2"/>
          <p:cNvSpPr>
            <a:spLocks noGrp="1"/>
          </p:cNvSpPr>
          <p:nvPr>
            <p:ph idx="1"/>
          </p:nvPr>
        </p:nvSpPr>
        <p:spPr/>
        <p:txBody>
          <a:bodyPr>
            <a:normAutofit fontScale="85000" lnSpcReduction="20000"/>
          </a:bodyPr>
          <a:lstStyle/>
          <a:p>
            <a:r>
              <a:rPr lang="en-US" dirty="0"/>
              <a:t>Definition of planning and urban planning.</a:t>
            </a:r>
            <a:r>
              <a:rPr lang="en-US" b="1" dirty="0"/>
              <a:t> </a:t>
            </a:r>
            <a:r>
              <a:rPr lang="en-US" dirty="0"/>
              <a:t>Value added from planning? Coordination of complex activity (see Drucker on large scale organizations), large scale enterprise. ICT as facilitator.  </a:t>
            </a:r>
            <a:endParaRPr lang="en-US" dirty="0" smtClean="0"/>
          </a:p>
          <a:p>
            <a:r>
              <a:rPr lang="en-US" dirty="0" smtClean="0"/>
              <a:t>1922 </a:t>
            </a:r>
            <a:r>
              <a:rPr lang="en-US" dirty="0"/>
              <a:t>Athens declaration – city as machine, segregation of uses, zoning as core tool.  </a:t>
            </a:r>
            <a:endParaRPr lang="en-US" dirty="0" smtClean="0"/>
          </a:p>
          <a:p>
            <a:r>
              <a:rPr lang="en-US" dirty="0" smtClean="0"/>
              <a:t>1939 </a:t>
            </a:r>
            <a:r>
              <a:rPr lang="en-US" dirty="0"/>
              <a:t>World’s Fair in New York City: </a:t>
            </a:r>
            <a:r>
              <a:rPr lang="en-US" dirty="0" err="1"/>
              <a:t>Futurama</a:t>
            </a:r>
            <a:r>
              <a:rPr lang="en-US" dirty="0"/>
              <a:t> – still living in the aftershock of that view globally.  </a:t>
            </a:r>
            <a:endParaRPr lang="en-US" dirty="0" smtClean="0"/>
          </a:p>
          <a:p>
            <a:r>
              <a:rPr lang="en-US" dirty="0" smtClean="0"/>
              <a:t>Planning </a:t>
            </a:r>
            <a:r>
              <a:rPr lang="en-US" dirty="0"/>
              <a:t>layers: natural, infrastructure, population as GIS layers. Planning and urban form. Purpose of planning. Limits of planning – part of a cycle of vision, planning, implementation and correction.  Plan your work and work your plan.  </a:t>
            </a:r>
            <a:endParaRPr lang="en-US" dirty="0" smtClean="0"/>
          </a:p>
          <a:p>
            <a:r>
              <a:rPr lang="en-US" dirty="0" smtClean="0"/>
              <a:t>Triple </a:t>
            </a:r>
            <a:r>
              <a:rPr lang="en-US" dirty="0"/>
              <a:t>bottom line: environmental, economic and social. </a:t>
            </a:r>
            <a:endParaRPr lang="en-US" dirty="0" smtClean="0"/>
          </a:p>
          <a:p>
            <a:r>
              <a:rPr lang="en-US" dirty="0" smtClean="0"/>
              <a:t>Balanced </a:t>
            </a:r>
            <a:r>
              <a:rPr lang="en-US" dirty="0"/>
              <a:t>scorecard in business. Implementation of plans: capacity and other factors. </a:t>
            </a:r>
          </a:p>
          <a:p>
            <a:endParaRPr lang="en-US" dirty="0"/>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23</a:t>
            </a:fld>
            <a:endParaRPr lang="en-US"/>
          </a:p>
        </p:txBody>
      </p:sp>
    </p:spTree>
    <p:extLst>
      <p:ext uri="{BB962C8B-B14F-4D97-AF65-F5344CB8AC3E}">
        <p14:creationId xmlns:p14="http://schemas.microsoft.com/office/powerpoint/2010/main" xmlns="" val="2840793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Land Use Planning</a:t>
            </a:r>
            <a:endParaRPr lang="en-US" b="1" dirty="0"/>
          </a:p>
        </p:txBody>
      </p:sp>
      <p:sp>
        <p:nvSpPr>
          <p:cNvPr id="3" name="Content Placeholder 2"/>
          <p:cNvSpPr>
            <a:spLocks noGrp="1"/>
          </p:cNvSpPr>
          <p:nvPr>
            <p:ph idx="1"/>
          </p:nvPr>
        </p:nvSpPr>
        <p:spPr/>
        <p:txBody>
          <a:bodyPr>
            <a:normAutofit fontScale="85000" lnSpcReduction="20000"/>
          </a:bodyPr>
          <a:lstStyle/>
          <a:p>
            <a:r>
              <a:rPr lang="en-US" dirty="0"/>
              <a:t>Land Use Planning.  Purposes of land use management. Segregation of uses, orderly operation. Growth management.  Urbanization, suburbanization, poly centric networked form.  Urban form early on in east and west.   </a:t>
            </a:r>
            <a:endParaRPr lang="en-US" dirty="0" smtClean="0"/>
          </a:p>
          <a:p>
            <a:r>
              <a:rPr lang="en-US" dirty="0" smtClean="0"/>
              <a:t>1800s</a:t>
            </a:r>
            <a:r>
              <a:rPr lang="en-US" dirty="0"/>
              <a:t>. Paved streets, sidewalks, sewers, water treatment systems, street lighting, police, public transport.   </a:t>
            </a:r>
            <a:endParaRPr lang="en-US" dirty="0" smtClean="0"/>
          </a:p>
          <a:p>
            <a:r>
              <a:rPr lang="en-US" dirty="0" smtClean="0"/>
              <a:t>1920s </a:t>
            </a:r>
            <a:r>
              <a:rPr lang="en-US" dirty="0"/>
              <a:t>city as machine, specialization of function, segregation of uses (based on then common uses).   </a:t>
            </a:r>
            <a:endParaRPr lang="en-US" dirty="0" smtClean="0"/>
          </a:p>
          <a:p>
            <a:r>
              <a:rPr lang="en-US" dirty="0" smtClean="0"/>
              <a:t>1940s </a:t>
            </a:r>
            <a:r>
              <a:rPr lang="en-US" dirty="0"/>
              <a:t>auto centered culture and urban form. </a:t>
            </a:r>
            <a:r>
              <a:rPr lang="en-US" dirty="0" err="1"/>
              <a:t>Futurama</a:t>
            </a:r>
            <a:r>
              <a:rPr lang="en-US" dirty="0"/>
              <a:t> 1940. 1956 interstate highway system (Germany 1930 autobahn).  Two trillion US dollars in auto infrastructure.  Zoning. 1920 history. Segregation of uses in earlier economic stage. Stimulated low density environments. From segregated uses to mixed use, mixed income, transit oriented development. Edgeless City study in Hartford Metropolitan region – three corridors and reduced CO2 emissions.  Modernized zoning for sustainability and economic vitality. Sustainable Knowledge Corridor templates for communities to use. </a:t>
            </a:r>
          </a:p>
        </p:txBody>
      </p:sp>
      <p:sp>
        <p:nvSpPr>
          <p:cNvPr id="4" name="Footer Placeholder 3"/>
          <p:cNvSpPr>
            <a:spLocks noGrp="1"/>
          </p:cNvSpPr>
          <p:nvPr>
            <p:ph type="ftr" sz="quarter" idx="11"/>
          </p:nvPr>
        </p:nvSpPr>
        <p:spPr/>
        <p:txBody>
          <a:bodyPr/>
          <a:lstStyle/>
          <a:p>
            <a:r>
              <a:rPr lang="en-US" dirty="0" smtClean="0"/>
              <a:t>Class 1 July 15 1:30-4:00 pm </a:t>
            </a:r>
            <a:endParaRPr lang="en-US" dirty="0"/>
          </a:p>
        </p:txBody>
      </p:sp>
      <p:sp>
        <p:nvSpPr>
          <p:cNvPr id="5" name="Slide Number Placeholder 4"/>
          <p:cNvSpPr>
            <a:spLocks noGrp="1"/>
          </p:cNvSpPr>
          <p:nvPr>
            <p:ph type="sldNum" sz="quarter" idx="12"/>
          </p:nvPr>
        </p:nvSpPr>
        <p:spPr/>
        <p:txBody>
          <a:bodyPr/>
          <a:lstStyle/>
          <a:p>
            <a:fld id="{0FF11F75-A064-4C32-913B-285340A8BAC6}" type="slidenum">
              <a:rPr lang="en-US" smtClean="0"/>
              <a:pPr/>
              <a:t>24</a:t>
            </a:fld>
            <a:endParaRPr lang="en-US"/>
          </a:p>
        </p:txBody>
      </p:sp>
    </p:spTree>
    <p:extLst>
      <p:ext uri="{BB962C8B-B14F-4D97-AF65-F5344CB8AC3E}">
        <p14:creationId xmlns:p14="http://schemas.microsoft.com/office/powerpoint/2010/main" xmlns="" val="316404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smtClean="0"/>
              <a:t>Class 5: </a:t>
            </a:r>
            <a:br>
              <a:rPr lang="en-US" b="1" dirty="0" smtClean="0"/>
            </a:br>
            <a:r>
              <a:rPr lang="en-US" b="1" dirty="0" smtClean="0"/>
              <a:t>Transportation </a:t>
            </a:r>
            <a:r>
              <a:rPr lang="en-US" b="1" dirty="0"/>
              <a:t>and Infrastructure in Metropolitan Urban Areas</a:t>
            </a:r>
          </a:p>
        </p:txBody>
      </p:sp>
      <p:sp>
        <p:nvSpPr>
          <p:cNvPr id="7" name="Content Placeholder 6"/>
          <p:cNvSpPr>
            <a:spLocks noGrp="1"/>
          </p:cNvSpPr>
          <p:nvPr>
            <p:ph idx="1"/>
          </p:nvPr>
        </p:nvSpPr>
        <p:spPr/>
        <p:txBody>
          <a:bodyPr/>
          <a:lstStyle/>
          <a:p>
            <a:r>
              <a:rPr lang="en-US" dirty="0"/>
              <a:t>Transportation and Infrastructure in Metropolitan Urban Areas. Movement of goods and of people.  </a:t>
            </a:r>
            <a:endParaRPr lang="en-US" dirty="0" smtClean="0"/>
          </a:p>
          <a:p>
            <a:r>
              <a:rPr lang="en-US" dirty="0" smtClean="0"/>
              <a:t>Greenhouse </a:t>
            </a:r>
            <a:r>
              <a:rPr lang="en-US" dirty="0"/>
              <a:t>gas emissions per weight of cargo or per trip: water, rail, and truck. Metropolitan regional transportation systems. </a:t>
            </a:r>
            <a:endParaRPr lang="en-US" dirty="0" smtClean="0"/>
          </a:p>
          <a:p>
            <a:r>
              <a:rPr lang="en-US" dirty="0" smtClean="0"/>
              <a:t>Mega-regional </a:t>
            </a:r>
            <a:r>
              <a:rPr lang="en-US" dirty="0"/>
              <a:t>scale transportation systems.  Infrastructure: HSR, freight and logistics, and broadband. Transportation planning: modes, intermodal linkages and optimization versus capacity building.</a:t>
            </a:r>
          </a:p>
          <a:p>
            <a:r>
              <a:rPr lang="en-US" dirty="0"/>
              <a:t>Presentation of proposed course projects for feedback.</a:t>
            </a:r>
          </a:p>
          <a:p>
            <a:endParaRPr lang="en-US" dirty="0"/>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25</a:t>
            </a:fld>
            <a:endParaRPr lang="en-US"/>
          </a:p>
        </p:txBody>
      </p:sp>
    </p:spTree>
    <p:extLst>
      <p:ext uri="{BB962C8B-B14F-4D97-AF65-F5344CB8AC3E}">
        <p14:creationId xmlns:p14="http://schemas.microsoft.com/office/powerpoint/2010/main" xmlns="" val="800784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90385" cy="1325563"/>
          </a:xfrm>
        </p:spPr>
        <p:txBody>
          <a:bodyPr>
            <a:normAutofit fontScale="90000"/>
          </a:bodyPr>
          <a:lstStyle/>
          <a:p>
            <a:r>
              <a:rPr lang="en-US" b="1" dirty="0" smtClean="0"/>
              <a:t>Class 6: </a:t>
            </a:r>
            <a:br>
              <a:rPr lang="en-US" b="1" dirty="0" smtClean="0"/>
            </a:br>
            <a:r>
              <a:rPr lang="en-US" b="1" dirty="0" smtClean="0"/>
              <a:t>Economic </a:t>
            </a:r>
            <a:r>
              <a:rPr lang="en-US" b="1" dirty="0"/>
              <a:t>Development in Metropolitan </a:t>
            </a:r>
            <a:r>
              <a:rPr lang="en-US" b="1" dirty="0" smtClean="0"/>
              <a:t>Areas</a:t>
            </a:r>
            <a:endParaRPr lang="en-US" b="1" dirty="0"/>
          </a:p>
        </p:txBody>
      </p:sp>
      <p:sp>
        <p:nvSpPr>
          <p:cNvPr id="3" name="Content Placeholder 2"/>
          <p:cNvSpPr>
            <a:spLocks noGrp="1"/>
          </p:cNvSpPr>
          <p:nvPr>
            <p:ph idx="1"/>
          </p:nvPr>
        </p:nvSpPr>
        <p:spPr/>
        <p:txBody>
          <a:bodyPr>
            <a:normAutofit fontScale="77500" lnSpcReduction="20000"/>
          </a:bodyPr>
          <a:lstStyle/>
          <a:p>
            <a:r>
              <a:rPr lang="en-US" dirty="0" smtClean="0"/>
              <a:t>Major </a:t>
            </a:r>
            <a:r>
              <a:rPr lang="en-US" dirty="0"/>
              <a:t>stages of economic development and role of metropolitan urban regions in each.  </a:t>
            </a:r>
            <a:endParaRPr lang="en-US" dirty="0" smtClean="0"/>
          </a:p>
          <a:p>
            <a:r>
              <a:rPr lang="en-US" dirty="0" smtClean="0"/>
              <a:t>Education</a:t>
            </a:r>
            <a:r>
              <a:rPr lang="en-US" dirty="0"/>
              <a:t>. Austria Maria Theresa primary school 1700s, Prussia. 1787 USA. 1865 Morrill Act. 1945 GI Bill. Research and development.  US history. 1787 universal education. 1864 Morrill Act for higher education. 1945 GI bill for higher education. National development.  </a:t>
            </a:r>
            <a:endParaRPr lang="en-US" dirty="0" smtClean="0"/>
          </a:p>
          <a:p>
            <a:r>
              <a:rPr lang="en-US" dirty="0" smtClean="0"/>
              <a:t>Comprehensive </a:t>
            </a:r>
            <a:r>
              <a:rPr lang="en-US" dirty="0"/>
              <a:t>Economic Development (CEDS) plans. Seattle Puget Sound example:  talent, infrastructure, value added.  Stages of economic development and role of urban areas in each of these.  </a:t>
            </a:r>
            <a:endParaRPr lang="en-US" dirty="0" smtClean="0"/>
          </a:p>
          <a:p>
            <a:r>
              <a:rPr lang="en-US" dirty="0" smtClean="0"/>
              <a:t>Polycentric </a:t>
            </a:r>
            <a:r>
              <a:rPr lang="en-US" dirty="0"/>
              <a:t>urban areas: broadband, high speed rail and air links. Economic. Stages. Post Industrial age. Hunting and gathering. Agriculture. Industrial revolution, Postindustrial – ICT, networks, bio pharmaceutical revolution. Second industrial revolution.  Early days of ICT and bio pharmaceutical revolution.  Resource based economies: small numbers, high value commodities, good governance.  </a:t>
            </a:r>
          </a:p>
          <a:p>
            <a:r>
              <a:rPr lang="en-US" dirty="0"/>
              <a:t> First open book examination on course content. </a:t>
            </a:r>
          </a:p>
          <a:p>
            <a:endParaRPr lang="en-US" dirty="0"/>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26</a:t>
            </a:fld>
            <a:endParaRPr lang="en-US"/>
          </a:p>
        </p:txBody>
      </p:sp>
    </p:spTree>
    <p:extLst>
      <p:ext uri="{BB962C8B-B14F-4D97-AF65-F5344CB8AC3E}">
        <p14:creationId xmlns:p14="http://schemas.microsoft.com/office/powerpoint/2010/main" xmlns="" val="2907564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Class 7: </a:t>
            </a:r>
            <a:br>
              <a:rPr lang="en-US" b="1" dirty="0" smtClean="0"/>
            </a:br>
            <a:r>
              <a:rPr lang="en-US" b="1" dirty="0" smtClean="0"/>
              <a:t>Environmental </a:t>
            </a:r>
            <a:r>
              <a:rPr lang="en-US" b="1" dirty="0"/>
              <a:t>Planning in Metropolitan Areas</a:t>
            </a:r>
          </a:p>
        </p:txBody>
      </p:sp>
      <p:sp>
        <p:nvSpPr>
          <p:cNvPr id="3" name="Content Placeholder 2"/>
          <p:cNvSpPr>
            <a:spLocks noGrp="1"/>
          </p:cNvSpPr>
          <p:nvPr>
            <p:ph idx="1"/>
          </p:nvPr>
        </p:nvSpPr>
        <p:spPr/>
        <p:txBody>
          <a:bodyPr>
            <a:normAutofit fontScale="85000" lnSpcReduction="10000"/>
          </a:bodyPr>
          <a:lstStyle/>
          <a:p>
            <a:r>
              <a:rPr lang="en-US" b="1" dirty="0"/>
              <a:t>Environmental Planning in Metropolitan Areas.  </a:t>
            </a:r>
            <a:r>
              <a:rPr lang="en-US" dirty="0"/>
              <a:t>1960s environmental impact movement</a:t>
            </a:r>
            <a:r>
              <a:rPr lang="en-US" b="1" dirty="0"/>
              <a:t>.  </a:t>
            </a:r>
            <a:r>
              <a:rPr lang="en-US" dirty="0"/>
              <a:t>1970s</a:t>
            </a:r>
            <a:r>
              <a:rPr lang="en-US" b="1" dirty="0"/>
              <a:t> </a:t>
            </a:r>
            <a:r>
              <a:rPr lang="en-US" dirty="0"/>
              <a:t>Environmental regulation of air, water, and other toxic emissions. Massively successful in US and EU, Canada, Australia and New Zealand.   Metropolitan regional scale in environmental management. Drinking water, waste water, air quality, energy production.  Greenhouse gas inventory and mitigation strategies per metropolitan urban region in the EU.  LEED buildings and neighborhoods. </a:t>
            </a:r>
            <a:endParaRPr lang="en-US" dirty="0" smtClean="0"/>
          </a:p>
          <a:p>
            <a:r>
              <a:rPr lang="en-US" dirty="0" smtClean="0"/>
              <a:t>Green </a:t>
            </a:r>
            <a:r>
              <a:rPr lang="en-US" dirty="0"/>
              <a:t>infrastructure, product life-cycle design and product stewardship, recycling and reuse.  Materials management and design. Sustainable metropolitan urban form. UN definition of sustainability. Major dimensions: CO2, air quality, water quality, natural environment preservation such as watersheds, animals, plants. Tools LEED certification of buildings and now neighborhoods. Green infrastructure. Green energy. Green materials management including product stewardship, life cycle design of products.</a:t>
            </a:r>
          </a:p>
          <a:p>
            <a:endParaRPr lang="en-US" dirty="0"/>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27</a:t>
            </a:fld>
            <a:endParaRPr lang="en-US"/>
          </a:p>
        </p:txBody>
      </p:sp>
    </p:spTree>
    <p:extLst>
      <p:ext uri="{BB962C8B-B14F-4D97-AF65-F5344CB8AC3E}">
        <p14:creationId xmlns:p14="http://schemas.microsoft.com/office/powerpoint/2010/main" xmlns="" val="21144896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Class 8: </a:t>
            </a:r>
            <a:br>
              <a:rPr lang="en-US" sz="4000" b="1" dirty="0" smtClean="0"/>
            </a:br>
            <a:r>
              <a:rPr lang="en-US" sz="4000" b="1" dirty="0" smtClean="0"/>
              <a:t>Metrics </a:t>
            </a:r>
            <a:r>
              <a:rPr lang="en-US" sz="4000" b="1" dirty="0"/>
              <a:t>and </a:t>
            </a:r>
            <a:r>
              <a:rPr lang="en-US" sz="4000" b="1" dirty="0" smtClean="0"/>
              <a:t>Data-Based Decision Making</a:t>
            </a:r>
            <a:endParaRPr lang="en-US" sz="4000" b="1" dirty="0"/>
          </a:p>
        </p:txBody>
      </p:sp>
      <p:sp>
        <p:nvSpPr>
          <p:cNvPr id="3" name="Content Placeholder 2"/>
          <p:cNvSpPr>
            <a:spLocks noGrp="1"/>
          </p:cNvSpPr>
          <p:nvPr>
            <p:ph idx="1"/>
          </p:nvPr>
        </p:nvSpPr>
        <p:spPr/>
        <p:txBody>
          <a:bodyPr>
            <a:normAutofit lnSpcReduction="10000"/>
          </a:bodyPr>
          <a:lstStyle/>
          <a:p>
            <a:r>
              <a:rPr lang="en-US" dirty="0"/>
              <a:t>Metrics and data-based decision making.  Regional quality of life metrics. Maslow’s hierarchy of needs: from survival to self-actualization. Quality of life issues, OECD, </a:t>
            </a:r>
            <a:r>
              <a:rPr lang="en-US" dirty="0" err="1"/>
              <a:t>Legatum</a:t>
            </a:r>
            <a:r>
              <a:rPr lang="en-US" dirty="0"/>
              <a:t> foundation. Metrics. Issue, stages of public opinion </a:t>
            </a:r>
            <a:r>
              <a:rPr lang="en-US" dirty="0" err="1"/>
              <a:t>Yankelovich</a:t>
            </a:r>
            <a:r>
              <a:rPr lang="en-US" dirty="0"/>
              <a:t>. “Como </a:t>
            </a:r>
            <a:r>
              <a:rPr lang="en-US" dirty="0" err="1"/>
              <a:t>vamos</a:t>
            </a:r>
            <a:r>
              <a:rPr lang="en-US" dirty="0"/>
              <a:t>” project in Latin America; municipal services in India. Jacksonville Community Council. Outcomes and performance measurement and management systems. Indicator systems at regional level. STAT systems at regional and state levels.  Impacts of key drivers on metropolitan level systems.  Citizen engagement in policy and operations of urbanized areas: SeeClickFix.com, Mind Mixer, and Results That Matter book. Evidence based practice in health care, management and public services. </a:t>
            </a:r>
          </a:p>
          <a:p>
            <a:endParaRPr lang="en-US" dirty="0"/>
          </a:p>
        </p:txBody>
      </p:sp>
      <p:sp>
        <p:nvSpPr>
          <p:cNvPr id="4" name="Footer Placeholder 3"/>
          <p:cNvSpPr>
            <a:spLocks noGrp="1"/>
          </p:cNvSpPr>
          <p:nvPr>
            <p:ph type="ftr" sz="quarter" idx="11"/>
          </p:nvPr>
        </p:nvSpPr>
        <p:spPr/>
        <p:txBody>
          <a:bodyPr/>
          <a:lstStyle/>
          <a:p>
            <a:r>
              <a:rPr lang="en-US" dirty="0" smtClean="0"/>
              <a:t>Class 1 July 15 1:30-4:00 pm </a:t>
            </a:r>
            <a:endParaRPr lang="en-US" dirty="0"/>
          </a:p>
        </p:txBody>
      </p:sp>
      <p:sp>
        <p:nvSpPr>
          <p:cNvPr id="5" name="Slide Number Placeholder 4"/>
          <p:cNvSpPr>
            <a:spLocks noGrp="1"/>
          </p:cNvSpPr>
          <p:nvPr>
            <p:ph type="sldNum" sz="quarter" idx="12"/>
          </p:nvPr>
        </p:nvSpPr>
        <p:spPr/>
        <p:txBody>
          <a:bodyPr/>
          <a:lstStyle/>
          <a:p>
            <a:fld id="{0FF11F75-A064-4C32-913B-285340A8BAC6}" type="slidenum">
              <a:rPr lang="en-US" smtClean="0"/>
              <a:pPr/>
              <a:t>28</a:t>
            </a:fld>
            <a:endParaRPr lang="en-US"/>
          </a:p>
        </p:txBody>
      </p:sp>
    </p:spTree>
    <p:extLst>
      <p:ext uri="{BB962C8B-B14F-4D97-AF65-F5344CB8AC3E}">
        <p14:creationId xmlns:p14="http://schemas.microsoft.com/office/powerpoint/2010/main" xmlns="" val="4031189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Class 9: </a:t>
            </a:r>
            <a:br>
              <a:rPr lang="en-US" sz="4000" b="1" dirty="0" smtClean="0"/>
            </a:br>
            <a:r>
              <a:rPr lang="en-US" sz="4000" b="1" dirty="0" smtClean="0"/>
              <a:t>What </a:t>
            </a:r>
            <a:r>
              <a:rPr lang="en-US" sz="4000" b="1" dirty="0"/>
              <a:t>is </a:t>
            </a:r>
            <a:r>
              <a:rPr lang="en-US" sz="4000" b="1" dirty="0" smtClean="0"/>
              <a:t>Next </a:t>
            </a:r>
            <a:r>
              <a:rPr lang="en-US" sz="4000" b="1" dirty="0"/>
              <a:t>in </a:t>
            </a:r>
            <a:r>
              <a:rPr lang="en-US" sz="4000" b="1" dirty="0" smtClean="0"/>
              <a:t>Metropolitan Urban Regions</a:t>
            </a:r>
            <a:r>
              <a:rPr lang="en-US" sz="4000" b="1" dirty="0"/>
              <a:t>? </a:t>
            </a:r>
          </a:p>
        </p:txBody>
      </p:sp>
      <p:sp>
        <p:nvSpPr>
          <p:cNvPr id="3" name="Content Placeholder 2"/>
          <p:cNvSpPr>
            <a:spLocks noGrp="1"/>
          </p:cNvSpPr>
          <p:nvPr>
            <p:ph idx="1"/>
          </p:nvPr>
        </p:nvSpPr>
        <p:spPr/>
        <p:txBody>
          <a:bodyPr>
            <a:normAutofit lnSpcReduction="10000"/>
          </a:bodyPr>
          <a:lstStyle/>
          <a:p>
            <a:r>
              <a:rPr lang="en-US" dirty="0" smtClean="0"/>
              <a:t>Major </a:t>
            </a:r>
            <a:r>
              <a:rPr lang="en-US" dirty="0"/>
              <a:t>drivers: urbanization, population growth, and demographic transformations.  </a:t>
            </a:r>
            <a:endParaRPr lang="en-US" dirty="0" smtClean="0"/>
          </a:p>
          <a:p>
            <a:r>
              <a:rPr lang="en-US" dirty="0" smtClean="0"/>
              <a:t>Focus </a:t>
            </a:r>
            <a:r>
              <a:rPr lang="en-US" dirty="0"/>
              <a:t>on several drivers in this course.  ICT revolution soaking through the world. Biogenetic pharmaceutical revolution just starting. DNA 1958, human genome 50 years later, first synthetic DNA.  Materials management. Carbon fiber, fiber optics, 3D printers, laser guided fabrication.  Smart city. Green infrastructure, green buildings and green cities. </a:t>
            </a:r>
            <a:endParaRPr lang="en-US" dirty="0" smtClean="0"/>
          </a:p>
          <a:p>
            <a:r>
              <a:rPr lang="en-US" dirty="0" smtClean="0"/>
              <a:t>Tools: Advanced </a:t>
            </a:r>
            <a:r>
              <a:rPr lang="en-US" dirty="0"/>
              <a:t>Scenario Planning Tools. Envision Tomorrow. Consequences of various development decisions in 12 outcomes areas. Change behavior.</a:t>
            </a:r>
          </a:p>
          <a:p>
            <a:endParaRPr lang="en-US" dirty="0"/>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29</a:t>
            </a:fld>
            <a:endParaRPr lang="en-US"/>
          </a:p>
        </p:txBody>
      </p:sp>
    </p:spTree>
    <p:extLst>
      <p:ext uri="{BB962C8B-B14F-4D97-AF65-F5344CB8AC3E}">
        <p14:creationId xmlns:p14="http://schemas.microsoft.com/office/powerpoint/2010/main" xmlns="" val="4062046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85177"/>
          </a:xfrm>
        </p:spPr>
        <p:txBody>
          <a:bodyPr>
            <a:normAutofit fontScale="90000"/>
          </a:bodyPr>
          <a:lstStyle/>
          <a:p>
            <a:r>
              <a:rPr lang="en-US" b="1" dirty="0" smtClean="0"/>
              <a:t>Class 1:  July 15, 2014 1:30</a:t>
            </a:r>
            <a:r>
              <a:rPr lang="de-AT" b="1" dirty="0" smtClean="0"/>
              <a:t> pm-4:00 or 4:30 pm </a:t>
            </a:r>
            <a:r>
              <a:rPr lang="en-US" dirty="0" smtClean="0"/>
              <a:t/>
            </a:r>
            <a:br>
              <a:rPr lang="en-US" dirty="0" smtClean="0"/>
            </a:br>
            <a:endParaRPr lang="en-US" dirty="0"/>
          </a:p>
        </p:txBody>
      </p:sp>
      <p:sp>
        <p:nvSpPr>
          <p:cNvPr id="3" name="Content Placeholder 2"/>
          <p:cNvSpPr>
            <a:spLocks noGrp="1"/>
          </p:cNvSpPr>
          <p:nvPr>
            <p:ph idx="1"/>
          </p:nvPr>
        </p:nvSpPr>
        <p:spPr>
          <a:xfrm>
            <a:off x="838200" y="979714"/>
            <a:ext cx="10515600" cy="5355869"/>
          </a:xfrm>
        </p:spPr>
        <p:txBody>
          <a:bodyPr>
            <a:normAutofit/>
          </a:bodyPr>
          <a:lstStyle/>
          <a:p>
            <a:r>
              <a:rPr lang="en-US" dirty="0" smtClean="0"/>
              <a:t>Introductions </a:t>
            </a:r>
            <a:r>
              <a:rPr lang="en-US" dirty="0"/>
              <a:t>and Course Overview. Instructor introduction. Student introductions.  </a:t>
            </a:r>
            <a:endParaRPr lang="en-US" dirty="0" smtClean="0"/>
          </a:p>
          <a:p>
            <a:r>
              <a:rPr lang="en-US" dirty="0" smtClean="0"/>
              <a:t>Housekeeping. Breaks. </a:t>
            </a:r>
          </a:p>
          <a:p>
            <a:r>
              <a:rPr lang="en-US" dirty="0" smtClean="0"/>
              <a:t>Email: </a:t>
            </a:r>
            <a:r>
              <a:rPr lang="en-US" dirty="0" smtClean="0">
                <a:hlinkClick r:id="rId2"/>
              </a:rPr>
              <a:t>metrocoursebeijing@gmail.com</a:t>
            </a:r>
            <a:r>
              <a:rPr lang="en-US" dirty="0" smtClean="0"/>
              <a:t> </a:t>
            </a:r>
            <a:endParaRPr lang="en-US" dirty="0"/>
          </a:p>
          <a:p>
            <a:r>
              <a:rPr lang="en-US" b="1" u="sng" dirty="0" smtClean="0"/>
              <a:t>Handout</a:t>
            </a:r>
            <a:r>
              <a:rPr lang="en-US" b="1" u="sng" dirty="0"/>
              <a:t>: Student information sheet.</a:t>
            </a:r>
            <a:r>
              <a:rPr lang="en-US" b="1" dirty="0"/>
              <a:t> </a:t>
            </a:r>
            <a:r>
              <a:rPr lang="en-US" dirty="0"/>
              <a:t>Photo, Chinese name, English name, place of origin, career goal. </a:t>
            </a:r>
            <a:r>
              <a:rPr lang="en-US" b="1" dirty="0" smtClean="0"/>
              <a:t>Assignment </a:t>
            </a:r>
            <a:r>
              <a:rPr lang="en-US" b="1" dirty="0"/>
              <a:t>of discussion groups.</a:t>
            </a:r>
            <a:r>
              <a:rPr lang="en-US" dirty="0"/>
              <a:t> Assignment to </a:t>
            </a:r>
            <a:r>
              <a:rPr lang="en-US" dirty="0" smtClean="0"/>
              <a:t>a discussion groups.</a:t>
            </a:r>
          </a:p>
          <a:p>
            <a:r>
              <a:rPr lang="en-US" b="1" dirty="0" smtClean="0"/>
              <a:t>Assignment 1: Group.  </a:t>
            </a:r>
            <a:r>
              <a:rPr lang="en-US" dirty="0"/>
              <a:t>Expectations from the course and report out</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3</a:t>
            </a:fld>
            <a:endParaRPr lang="en-US"/>
          </a:p>
        </p:txBody>
      </p:sp>
    </p:spTree>
    <p:extLst>
      <p:ext uri="{BB962C8B-B14F-4D97-AF65-F5344CB8AC3E}">
        <p14:creationId xmlns:p14="http://schemas.microsoft.com/office/powerpoint/2010/main" xmlns="" val="2113466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Class 10: </a:t>
            </a:r>
            <a:r>
              <a:rPr lang="en-US" dirty="0" smtClean="0"/>
              <a:t/>
            </a:r>
            <a:br>
              <a:rPr lang="en-US" dirty="0" smtClean="0"/>
            </a:br>
            <a:r>
              <a:rPr lang="en-US" b="1" dirty="0" smtClean="0"/>
              <a:t>Presentation </a:t>
            </a:r>
            <a:r>
              <a:rPr lang="en-US" b="1" dirty="0"/>
              <a:t>of course projects. Course wrap up.</a:t>
            </a:r>
            <a:r>
              <a:rPr lang="en-US" dirty="0"/>
              <a:t> </a:t>
            </a:r>
          </a:p>
        </p:txBody>
      </p:sp>
      <p:sp>
        <p:nvSpPr>
          <p:cNvPr id="3" name="Content Placeholder 2"/>
          <p:cNvSpPr>
            <a:spLocks noGrp="1"/>
          </p:cNvSpPr>
          <p:nvPr>
            <p:ph idx="1"/>
          </p:nvPr>
        </p:nvSpPr>
        <p:spPr/>
        <p:txBody>
          <a:bodyPr>
            <a:normAutofit fontScale="92500" lnSpcReduction="20000"/>
          </a:bodyPr>
          <a:lstStyle/>
          <a:p>
            <a:r>
              <a:rPr lang="en-US" dirty="0"/>
              <a:t>Presentation of course projects. </a:t>
            </a:r>
            <a:endParaRPr lang="en-US" dirty="0" smtClean="0"/>
          </a:p>
          <a:p>
            <a:r>
              <a:rPr lang="en-US" dirty="0" smtClean="0"/>
              <a:t>Course </a:t>
            </a:r>
            <a:r>
              <a:rPr lang="en-US" dirty="0"/>
              <a:t>wrap up. Next generation urbanization issues, tools and strategies.  Looking ahead to challenges globally and locally.  Social equity. Inclusion. Income, age, ethnicity.  </a:t>
            </a:r>
            <a:endParaRPr lang="en-US" dirty="0" smtClean="0"/>
          </a:p>
          <a:p>
            <a:r>
              <a:rPr lang="en-US" dirty="0" smtClean="0"/>
              <a:t>Emerging </a:t>
            </a:r>
            <a:r>
              <a:rPr lang="en-US" dirty="0"/>
              <a:t>issues, tools and strategies. 22</a:t>
            </a:r>
            <a:r>
              <a:rPr lang="en-US" baseline="30000" dirty="0"/>
              <a:t>nd</a:t>
            </a:r>
            <a:r>
              <a:rPr lang="en-US" dirty="0"/>
              <a:t> century metropolitan urban regions (e.g. smart cities by Siemens, IBM and other firms). Sensors, decision support systems, STAT, predictive analytics, responsive public services (SeeClickFix.com). Transit oriented development, walkability metrics, "place making". </a:t>
            </a:r>
            <a:endParaRPr lang="en-US" dirty="0" smtClean="0"/>
          </a:p>
          <a:p>
            <a:r>
              <a:rPr lang="en-US" dirty="0" smtClean="0"/>
              <a:t>Major </a:t>
            </a:r>
            <a:r>
              <a:rPr lang="en-US" dirty="0"/>
              <a:t>tools for managing metropolitan urban regions: broad policy tools (e.g. urban growth boundaries and limits…), technical tools GIS, modeling, data analytics, data driven decision systems, and evidence based practice.  Draw out local implications. End of class celebration.</a:t>
            </a:r>
          </a:p>
          <a:p>
            <a:endParaRPr lang="en-US" dirty="0"/>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30</a:t>
            </a:fld>
            <a:endParaRPr lang="en-US" dirty="0"/>
          </a:p>
        </p:txBody>
      </p:sp>
    </p:spTree>
    <p:extLst>
      <p:ext uri="{BB962C8B-B14F-4D97-AF65-F5344CB8AC3E}">
        <p14:creationId xmlns:p14="http://schemas.microsoft.com/office/powerpoint/2010/main" xmlns="" val="611855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Background: World Population Growth</a:t>
            </a:r>
            <a:endParaRPr lang="en-US" dirty="0"/>
          </a:p>
        </p:txBody>
      </p:sp>
      <p:pic>
        <p:nvPicPr>
          <p:cNvPr id="6" name="Content Placeholder 5"/>
          <p:cNvPicPr>
            <a:picLocks noGrp="1" noChangeAspect="1"/>
          </p:cNvPicPr>
          <p:nvPr>
            <p:ph idx="1"/>
          </p:nvPr>
        </p:nvPicPr>
        <p:blipFill>
          <a:blip r:embed="rId2"/>
          <a:stretch>
            <a:fillRect/>
          </a:stretch>
        </p:blipFill>
        <p:spPr>
          <a:xfrm>
            <a:off x="636844" y="2037914"/>
            <a:ext cx="4516334" cy="3437593"/>
          </a:xfrm>
          <a:prstGeom prst="rect">
            <a:avLst/>
          </a:prstGeom>
        </p:spPr>
      </p:pic>
      <p:pic>
        <p:nvPicPr>
          <p:cNvPr id="7" name="Picture 6"/>
          <p:cNvPicPr>
            <a:picLocks noChangeAspect="1"/>
          </p:cNvPicPr>
          <p:nvPr/>
        </p:nvPicPr>
        <p:blipFill>
          <a:blip r:embed="rId3"/>
          <a:stretch>
            <a:fillRect/>
          </a:stretch>
        </p:blipFill>
        <p:spPr>
          <a:xfrm>
            <a:off x="4848769" y="2037914"/>
            <a:ext cx="5200339" cy="3590855"/>
          </a:xfrm>
          <a:prstGeom prst="rect">
            <a:avLst/>
          </a:prstGeom>
        </p:spPr>
      </p:pic>
      <p:sp>
        <p:nvSpPr>
          <p:cNvPr id="2" name="Footer Placeholder 1"/>
          <p:cNvSpPr>
            <a:spLocks noGrp="1"/>
          </p:cNvSpPr>
          <p:nvPr>
            <p:ph type="ftr" sz="quarter" idx="11"/>
          </p:nvPr>
        </p:nvSpPr>
        <p:spPr/>
        <p:txBody>
          <a:bodyPr/>
          <a:lstStyle/>
          <a:p>
            <a:r>
              <a:rPr lang="en-US" smtClean="0"/>
              <a:t>Class 1 July 15 1:30-4:00 pm </a:t>
            </a:r>
            <a:endParaRPr lang="en-US"/>
          </a:p>
        </p:txBody>
      </p:sp>
      <p:sp>
        <p:nvSpPr>
          <p:cNvPr id="3" name="Slide Number Placeholder 2"/>
          <p:cNvSpPr>
            <a:spLocks noGrp="1"/>
          </p:cNvSpPr>
          <p:nvPr>
            <p:ph type="sldNum" sz="quarter" idx="12"/>
          </p:nvPr>
        </p:nvSpPr>
        <p:spPr/>
        <p:txBody>
          <a:bodyPr/>
          <a:lstStyle/>
          <a:p>
            <a:fld id="{0FF11F75-A064-4C32-913B-285340A8BAC6}" type="slidenum">
              <a:rPr lang="en-US" smtClean="0"/>
              <a:pPr/>
              <a:t>31</a:t>
            </a:fld>
            <a:endParaRPr lang="en-US"/>
          </a:p>
        </p:txBody>
      </p:sp>
    </p:spTree>
    <p:extLst>
      <p:ext uri="{BB962C8B-B14F-4D97-AF65-F5344CB8AC3E}">
        <p14:creationId xmlns:p14="http://schemas.microsoft.com/office/powerpoint/2010/main" xmlns="" val="1449465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World Population Growth</a:t>
            </a:r>
            <a:endParaRPr lang="en-US" dirty="0"/>
          </a:p>
        </p:txBody>
      </p:sp>
      <p:pic>
        <p:nvPicPr>
          <p:cNvPr id="5" name="Picture 4" descr="http://ecology110armine2011sp.files.wordpress.com/2011/05/population_growth.jpg"/>
          <p:cNvPicPr/>
          <p:nvPr/>
        </p:nvPicPr>
        <p:blipFill>
          <a:blip r:embed="rId2">
            <a:extLst>
              <a:ext uri="{28A0092B-C50C-407E-A947-70E740481C1C}">
                <a14:useLocalDpi xmlns:a14="http://schemas.microsoft.com/office/drawing/2010/main" xmlns="" val="0"/>
              </a:ext>
            </a:extLst>
          </a:blip>
          <a:srcRect/>
          <a:stretch>
            <a:fillRect/>
          </a:stretch>
        </p:blipFill>
        <p:spPr bwMode="auto">
          <a:xfrm>
            <a:off x="229767" y="2239346"/>
            <a:ext cx="5866233" cy="3881243"/>
          </a:xfrm>
          <a:prstGeom prst="rect">
            <a:avLst/>
          </a:prstGeom>
          <a:noFill/>
          <a:ln>
            <a:noFill/>
          </a:ln>
        </p:spPr>
      </p:pic>
      <p:pic>
        <p:nvPicPr>
          <p:cNvPr id="6" name="Picture 5"/>
          <p:cNvPicPr>
            <a:picLocks noChangeAspect="1"/>
          </p:cNvPicPr>
          <p:nvPr/>
        </p:nvPicPr>
        <p:blipFill>
          <a:blip r:embed="rId3"/>
          <a:stretch>
            <a:fillRect/>
          </a:stretch>
        </p:blipFill>
        <p:spPr>
          <a:xfrm>
            <a:off x="6445576" y="1884782"/>
            <a:ext cx="5877053" cy="4151736"/>
          </a:xfrm>
          <a:prstGeom prst="rect">
            <a:avLst/>
          </a:prstGeom>
        </p:spPr>
      </p:pic>
      <p:sp>
        <p:nvSpPr>
          <p:cNvPr id="2" name="Footer Placeholder 1"/>
          <p:cNvSpPr>
            <a:spLocks noGrp="1"/>
          </p:cNvSpPr>
          <p:nvPr>
            <p:ph type="ftr" sz="quarter" idx="11"/>
          </p:nvPr>
        </p:nvSpPr>
        <p:spPr/>
        <p:txBody>
          <a:bodyPr/>
          <a:lstStyle/>
          <a:p>
            <a:r>
              <a:rPr lang="en-US" smtClean="0"/>
              <a:t>Class 1 July 15 1:30-4:00 pm </a:t>
            </a:r>
            <a:endParaRPr lang="en-US"/>
          </a:p>
        </p:txBody>
      </p:sp>
      <p:sp>
        <p:nvSpPr>
          <p:cNvPr id="3" name="Slide Number Placeholder 2"/>
          <p:cNvSpPr>
            <a:spLocks noGrp="1"/>
          </p:cNvSpPr>
          <p:nvPr>
            <p:ph type="sldNum" sz="quarter" idx="12"/>
          </p:nvPr>
        </p:nvSpPr>
        <p:spPr/>
        <p:txBody>
          <a:bodyPr/>
          <a:lstStyle/>
          <a:p>
            <a:fld id="{0FF11F75-A064-4C32-913B-285340A8BAC6}" type="slidenum">
              <a:rPr lang="en-US" smtClean="0"/>
              <a:pPr/>
              <a:t>32</a:t>
            </a:fld>
            <a:endParaRPr lang="en-US"/>
          </a:p>
        </p:txBody>
      </p:sp>
    </p:spTree>
    <p:extLst>
      <p:ext uri="{BB962C8B-B14F-4D97-AF65-F5344CB8AC3E}">
        <p14:creationId xmlns:p14="http://schemas.microsoft.com/office/powerpoint/2010/main" xmlns="" val="3040595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Population Growth</a:t>
            </a:r>
            <a:endParaRPr lang="en-US" dirty="0"/>
          </a:p>
        </p:txBody>
      </p:sp>
      <p:pic>
        <p:nvPicPr>
          <p:cNvPr id="3" name="Picture 2" descr="http://www.faculty.fairfield.edu/faculty/hodgson/Courses/so11/population/WorldPop1960_2100.jpg"/>
          <p:cNvPicPr/>
          <p:nvPr/>
        </p:nvPicPr>
        <p:blipFill>
          <a:blip r:embed="rId2">
            <a:extLst>
              <a:ext uri="{28A0092B-C50C-407E-A947-70E740481C1C}">
                <a14:useLocalDpi xmlns:a14="http://schemas.microsoft.com/office/drawing/2010/main" xmlns="" val="0"/>
              </a:ext>
            </a:extLst>
          </a:blip>
          <a:srcRect/>
          <a:stretch>
            <a:fillRect/>
          </a:stretch>
        </p:blipFill>
        <p:spPr bwMode="auto">
          <a:xfrm>
            <a:off x="1090127" y="2081872"/>
            <a:ext cx="5943600" cy="3179445"/>
          </a:xfrm>
          <a:prstGeom prst="rect">
            <a:avLst/>
          </a:prstGeom>
          <a:noFill/>
          <a:ln>
            <a:noFill/>
          </a:ln>
        </p:spPr>
      </p:pic>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33</a:t>
            </a:fld>
            <a:endParaRPr lang="en-US"/>
          </a:p>
        </p:txBody>
      </p:sp>
    </p:spTree>
    <p:extLst>
      <p:ext uri="{BB962C8B-B14F-4D97-AF65-F5344CB8AC3E}">
        <p14:creationId xmlns:p14="http://schemas.microsoft.com/office/powerpoint/2010/main" xmlns="" val="1417760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322" y="243827"/>
            <a:ext cx="10515600" cy="1325563"/>
          </a:xfrm>
        </p:spPr>
        <p:txBody>
          <a:bodyPr/>
          <a:lstStyle/>
          <a:p>
            <a:r>
              <a:rPr lang="en-US" dirty="0" smtClean="0"/>
              <a:t>World Population Growth</a:t>
            </a:r>
            <a:endParaRPr lang="en-US" dirty="0"/>
          </a:p>
        </p:txBody>
      </p:sp>
      <p:pic>
        <p:nvPicPr>
          <p:cNvPr id="3" name="Picture 2"/>
          <p:cNvPicPr>
            <a:picLocks noChangeAspect="1"/>
          </p:cNvPicPr>
          <p:nvPr/>
        </p:nvPicPr>
        <p:blipFill>
          <a:blip r:embed="rId2"/>
          <a:stretch>
            <a:fillRect/>
          </a:stretch>
        </p:blipFill>
        <p:spPr>
          <a:xfrm>
            <a:off x="1240455" y="1461189"/>
            <a:ext cx="5718544" cy="5127180"/>
          </a:xfrm>
          <a:prstGeom prst="rect">
            <a:avLst/>
          </a:prstGeom>
        </p:spPr>
      </p:pic>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34</a:t>
            </a:fld>
            <a:endParaRPr lang="en-US"/>
          </a:p>
        </p:txBody>
      </p:sp>
    </p:spTree>
    <p:extLst>
      <p:ext uri="{BB962C8B-B14F-4D97-AF65-F5344CB8AC3E}">
        <p14:creationId xmlns:p14="http://schemas.microsoft.com/office/powerpoint/2010/main" xmlns="" val="40516789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sz="6000" dirty="0" smtClean="0"/>
              <a:t>Core </a:t>
            </a:r>
            <a:r>
              <a:rPr lang="en-US" sz="6000" dirty="0"/>
              <a:t>Definitions for the Course</a:t>
            </a:r>
            <a:r>
              <a:rPr lang="en-US" dirty="0"/>
              <a:t/>
            </a:r>
            <a:br>
              <a:rPr lang="en-US" dirty="0"/>
            </a:br>
            <a:r>
              <a:rPr lang="en-US" dirty="0"/>
              <a:t> </a:t>
            </a:r>
            <a:br>
              <a:rPr lang="en-US" dirty="0"/>
            </a:br>
            <a:endParaRPr lang="en-US" dirty="0"/>
          </a:p>
        </p:txBody>
      </p:sp>
      <p:sp>
        <p:nvSpPr>
          <p:cNvPr id="3" name="Content Placeholder 2"/>
          <p:cNvSpPr>
            <a:spLocks noGrp="1"/>
          </p:cNvSpPr>
          <p:nvPr>
            <p:ph idx="1"/>
          </p:nvPr>
        </p:nvSpPr>
        <p:spPr/>
        <p:txBody>
          <a:bodyPr>
            <a:normAutofit/>
          </a:bodyPr>
          <a:lstStyle/>
          <a:p>
            <a:r>
              <a:rPr lang="en-US" sz="3600" dirty="0" smtClean="0"/>
              <a:t>Metropolis</a:t>
            </a:r>
          </a:p>
          <a:p>
            <a:r>
              <a:rPr lang="en-US" sz="3600" dirty="0" smtClean="0"/>
              <a:t>Metropolitan region</a:t>
            </a:r>
          </a:p>
          <a:p>
            <a:r>
              <a:rPr lang="en-US" sz="3600" dirty="0" smtClean="0"/>
              <a:t>Metropolitan economy</a:t>
            </a:r>
          </a:p>
          <a:p>
            <a:r>
              <a:rPr lang="en-US" sz="3600" dirty="0"/>
              <a:t>Economic innovation</a:t>
            </a:r>
          </a:p>
          <a:p>
            <a:r>
              <a:rPr lang="en-US" sz="3600" dirty="0" smtClean="0"/>
              <a:t>Sustainable development</a:t>
            </a:r>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35</a:t>
            </a:fld>
            <a:endParaRPr lang="en-US"/>
          </a:p>
        </p:txBody>
      </p:sp>
    </p:spTree>
    <p:extLst>
      <p:ext uri="{BB962C8B-B14F-4D97-AF65-F5344CB8AC3E}">
        <p14:creationId xmlns:p14="http://schemas.microsoft.com/office/powerpoint/2010/main" xmlns="" val="36714402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Metropolis</a:t>
            </a:r>
            <a:endParaRPr lang="en-US" dirty="0"/>
          </a:p>
        </p:txBody>
      </p:sp>
      <p:sp>
        <p:nvSpPr>
          <p:cNvPr id="3" name="Content Placeholder 2"/>
          <p:cNvSpPr>
            <a:spLocks noGrp="1"/>
          </p:cNvSpPr>
          <p:nvPr>
            <p:ph idx="1"/>
          </p:nvPr>
        </p:nvSpPr>
        <p:spPr/>
        <p:txBody>
          <a:bodyPr/>
          <a:lstStyle/>
          <a:p>
            <a:pPr marL="0" indent="0">
              <a:buNone/>
            </a:pPr>
            <a:r>
              <a:rPr lang="en-US" dirty="0" smtClean="0"/>
              <a:t>A </a:t>
            </a:r>
            <a:r>
              <a:rPr lang="en-US" dirty="0"/>
              <a:t>very large or important city. The chief or capital city of a country, state, or region.  The term is </a:t>
            </a:r>
            <a:r>
              <a:rPr lang="en-US" i="1" dirty="0"/>
              <a:t>Greek </a:t>
            </a:r>
            <a:r>
              <a:rPr lang="en-US" dirty="0"/>
              <a:t>and means the "mother city" of a colony.</a:t>
            </a:r>
          </a:p>
          <a:p>
            <a:endParaRPr lang="en-US" dirty="0"/>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36</a:t>
            </a:fld>
            <a:endParaRPr lang="en-US"/>
          </a:p>
        </p:txBody>
      </p:sp>
    </p:spTree>
    <p:extLst>
      <p:ext uri="{BB962C8B-B14F-4D97-AF65-F5344CB8AC3E}">
        <p14:creationId xmlns:p14="http://schemas.microsoft.com/office/powerpoint/2010/main" xmlns="" val="34622849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Metropolitan Region</a:t>
            </a:r>
            <a:endParaRPr lang="en-US" dirty="0"/>
          </a:p>
        </p:txBody>
      </p:sp>
      <p:sp>
        <p:nvSpPr>
          <p:cNvPr id="5" name="Content Placeholder 4"/>
          <p:cNvSpPr>
            <a:spLocks noGrp="1"/>
          </p:cNvSpPr>
          <p:nvPr>
            <p:ph idx="1"/>
          </p:nvPr>
        </p:nvSpPr>
        <p:spPr/>
        <p:txBody>
          <a:bodyPr>
            <a:normAutofit lnSpcReduction="10000"/>
          </a:bodyPr>
          <a:lstStyle/>
          <a:p>
            <a:pPr marL="0" indent="0">
              <a:buNone/>
            </a:pPr>
            <a:r>
              <a:rPr lang="en-US" dirty="0"/>
              <a:t>A metropolitan area combines an </a:t>
            </a:r>
            <a:r>
              <a:rPr lang="en-US" u="sng" dirty="0">
                <a:hlinkClick r:id="rId2" tooltip="Urban agglomeration"/>
              </a:rPr>
              <a:t>urban agglomeration</a:t>
            </a:r>
            <a:r>
              <a:rPr lang="en-US" dirty="0"/>
              <a:t> (the contiguous, built-up area) with zones not necessarily urban in character, but closely bound to the center by employment or other commerce. </a:t>
            </a:r>
          </a:p>
          <a:p>
            <a:r>
              <a:rPr lang="en-US" dirty="0"/>
              <a:t> </a:t>
            </a:r>
            <a:r>
              <a:rPr lang="en-US" dirty="0" smtClean="0"/>
              <a:t>These </a:t>
            </a:r>
            <a:r>
              <a:rPr lang="en-US" dirty="0"/>
              <a:t>outlying zones are sometimes known as a commuter belt, and may extend well beyond the urban zone, to other political entities. </a:t>
            </a:r>
          </a:p>
          <a:p>
            <a:r>
              <a:rPr lang="en-US" dirty="0" smtClean="0"/>
              <a:t>Term </a:t>
            </a:r>
            <a:r>
              <a:rPr lang="en-US" dirty="0"/>
              <a:t>metropolitan regions adopted in the US in 1950</a:t>
            </a:r>
            <a:r>
              <a:rPr lang="en-US" dirty="0" smtClean="0"/>
              <a:t>.</a:t>
            </a:r>
          </a:p>
          <a:p>
            <a:r>
              <a:rPr lang="en-US" dirty="0"/>
              <a:t>A </a:t>
            </a:r>
            <a:r>
              <a:rPr lang="en-US" b="1" dirty="0"/>
              <a:t>polycentric metropolitan area </a:t>
            </a:r>
            <a:r>
              <a:rPr lang="en-US" dirty="0"/>
              <a:t>is one not connected by continuous development or </a:t>
            </a:r>
            <a:r>
              <a:rPr lang="en-US" u="sng" dirty="0">
                <a:hlinkClick r:id="rId3" tooltip="Conurbation"/>
              </a:rPr>
              <a:t>conurbation</a:t>
            </a:r>
            <a:r>
              <a:rPr lang="en-US" dirty="0"/>
              <a:t>, which requires urban contiguity. In defining a metropolitan area, it is sufficient that a city or cities form a nucleus that other areas have a high degree of integration with.</a:t>
            </a:r>
          </a:p>
          <a:p>
            <a:endParaRPr lang="en-US" dirty="0"/>
          </a:p>
          <a:p>
            <a:endParaRPr lang="en-US" dirty="0"/>
          </a:p>
        </p:txBody>
      </p:sp>
      <p:sp>
        <p:nvSpPr>
          <p:cNvPr id="2" name="Footer Placeholder 1"/>
          <p:cNvSpPr>
            <a:spLocks noGrp="1"/>
          </p:cNvSpPr>
          <p:nvPr>
            <p:ph type="ftr" sz="quarter" idx="11"/>
          </p:nvPr>
        </p:nvSpPr>
        <p:spPr/>
        <p:txBody>
          <a:bodyPr/>
          <a:lstStyle/>
          <a:p>
            <a:r>
              <a:rPr lang="en-US" smtClean="0"/>
              <a:t>Class 1 July 15 1:30-4:00 pm </a:t>
            </a:r>
            <a:endParaRPr lang="en-US"/>
          </a:p>
        </p:txBody>
      </p:sp>
      <p:sp>
        <p:nvSpPr>
          <p:cNvPr id="3" name="Slide Number Placeholder 2"/>
          <p:cNvSpPr>
            <a:spLocks noGrp="1"/>
          </p:cNvSpPr>
          <p:nvPr>
            <p:ph type="sldNum" sz="quarter" idx="12"/>
          </p:nvPr>
        </p:nvSpPr>
        <p:spPr/>
        <p:txBody>
          <a:bodyPr/>
          <a:lstStyle/>
          <a:p>
            <a:fld id="{0FF11F75-A064-4C32-913B-285340A8BAC6}" type="slidenum">
              <a:rPr lang="en-US" smtClean="0"/>
              <a:pPr/>
              <a:t>37</a:t>
            </a:fld>
            <a:endParaRPr lang="en-US"/>
          </a:p>
        </p:txBody>
      </p:sp>
    </p:spTree>
    <p:extLst>
      <p:ext uri="{BB962C8B-B14F-4D97-AF65-F5344CB8AC3E}">
        <p14:creationId xmlns:p14="http://schemas.microsoft.com/office/powerpoint/2010/main" xmlns="" val="2905187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Metropolitan Regions</a:t>
            </a:r>
            <a:endParaRPr lang="en-US" dirty="0"/>
          </a:p>
        </p:txBody>
      </p:sp>
      <p:sp>
        <p:nvSpPr>
          <p:cNvPr id="3" name="Content Placeholder 2"/>
          <p:cNvSpPr>
            <a:spLocks noGrp="1"/>
          </p:cNvSpPr>
          <p:nvPr>
            <p:ph idx="1"/>
          </p:nvPr>
        </p:nvSpPr>
        <p:spPr/>
        <p:txBody>
          <a:bodyPr/>
          <a:lstStyle/>
          <a:p>
            <a:r>
              <a:rPr lang="en-US" dirty="0" smtClean="0"/>
              <a:t>World is now majority metropolitan regional urban population</a:t>
            </a:r>
          </a:p>
          <a:p>
            <a:r>
              <a:rPr lang="en-US" dirty="0" smtClean="0"/>
              <a:t>USA is major suburban since 1990</a:t>
            </a:r>
            <a:endParaRPr lang="en-US" dirty="0"/>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38</a:t>
            </a:fld>
            <a:endParaRPr lang="en-US"/>
          </a:p>
        </p:txBody>
      </p:sp>
    </p:spTree>
    <p:extLst>
      <p:ext uri="{BB962C8B-B14F-4D97-AF65-F5344CB8AC3E}">
        <p14:creationId xmlns:p14="http://schemas.microsoft.com/office/powerpoint/2010/main" xmlns="" val="15572377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study metropolitan regions?</a:t>
            </a:r>
            <a:endParaRPr lang="en-US" dirty="0"/>
          </a:p>
        </p:txBody>
      </p:sp>
      <p:sp>
        <p:nvSpPr>
          <p:cNvPr id="3" name="Content Placeholder 2"/>
          <p:cNvSpPr>
            <a:spLocks noGrp="1"/>
          </p:cNvSpPr>
          <p:nvPr>
            <p:ph idx="1"/>
          </p:nvPr>
        </p:nvSpPr>
        <p:spPr/>
        <p:txBody>
          <a:bodyPr>
            <a:normAutofit lnSpcReduction="10000"/>
          </a:bodyPr>
          <a:lstStyle/>
          <a:p>
            <a:r>
              <a:rPr lang="en-US" dirty="0"/>
              <a:t>Growth in metropolitan urban regions is accelerating in China and other parts of the </a:t>
            </a:r>
            <a:r>
              <a:rPr lang="en-US" dirty="0" smtClean="0"/>
              <a:t>world </a:t>
            </a:r>
            <a:endParaRPr lang="en-US" dirty="0"/>
          </a:p>
          <a:p>
            <a:r>
              <a:rPr lang="en-US" dirty="0" smtClean="0"/>
              <a:t>Most of the world economy is generated in and passes through a limited number of metropolitan regions</a:t>
            </a:r>
          </a:p>
          <a:p>
            <a:r>
              <a:rPr lang="en-US" dirty="0"/>
              <a:t>Mobility for people and goods is focused in and through metropolitan regions</a:t>
            </a:r>
          </a:p>
          <a:p>
            <a:r>
              <a:rPr lang="en-US" dirty="0" smtClean="0"/>
              <a:t>Much of the economic innovation is developed in and applied in a limited number of metropolitan regions</a:t>
            </a:r>
          </a:p>
          <a:p>
            <a:r>
              <a:rPr lang="en-US" dirty="0" smtClean="0"/>
              <a:t>With a majority of global population, managing the environment – air, water, bio diversity – in metropolitan regions becomes very important</a:t>
            </a:r>
          </a:p>
          <a:p>
            <a:endParaRPr lang="en-US" dirty="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Class 1 July 15 1:30-4:00 pm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0FF11F75-A064-4C32-913B-285340A8BAC6}"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xmlns="" val="839809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 1:  July 15, 2014 1:30</a:t>
            </a:r>
            <a:r>
              <a:rPr lang="de-AT" b="1" dirty="0"/>
              <a:t> </a:t>
            </a:r>
            <a:r>
              <a:rPr lang="de-AT" b="1" dirty="0" smtClean="0"/>
              <a:t>pm-4:00 or 4:30 pm </a:t>
            </a:r>
            <a:r>
              <a:rPr lang="en-US" dirty="0"/>
              <a:t/>
            </a:r>
            <a:br>
              <a:rPr lang="en-US" dirty="0"/>
            </a:br>
            <a:endParaRPr lang="en-US" dirty="0"/>
          </a:p>
        </p:txBody>
      </p:sp>
      <p:sp>
        <p:nvSpPr>
          <p:cNvPr id="3" name="Content Placeholder 2"/>
          <p:cNvSpPr>
            <a:spLocks noGrp="1"/>
          </p:cNvSpPr>
          <p:nvPr>
            <p:ph idx="1"/>
          </p:nvPr>
        </p:nvSpPr>
        <p:spPr/>
        <p:txBody>
          <a:bodyPr/>
          <a:lstStyle/>
          <a:p>
            <a:r>
              <a:rPr lang="en-US" b="1" dirty="0"/>
              <a:t>Overview of the course.  </a:t>
            </a:r>
            <a:r>
              <a:rPr lang="en-US" dirty="0"/>
              <a:t>Walk through entire course syllabus in detail including class and project expectations. </a:t>
            </a:r>
          </a:p>
          <a:p>
            <a:r>
              <a:rPr lang="en-US" b="1" dirty="0"/>
              <a:t>Core Definitions for the </a:t>
            </a:r>
            <a:r>
              <a:rPr lang="en-US" b="1" dirty="0" smtClean="0"/>
              <a:t>Course</a:t>
            </a:r>
          </a:p>
          <a:p>
            <a:r>
              <a:rPr lang="en-US" b="1" dirty="0" smtClean="0"/>
              <a:t>Assignment 2: Individual. </a:t>
            </a:r>
            <a:endParaRPr lang="en-US" dirty="0"/>
          </a:p>
          <a:p>
            <a:endParaRPr lang="en-US" dirty="0"/>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4</a:t>
            </a:fld>
            <a:endParaRPr lang="en-US"/>
          </a:p>
        </p:txBody>
      </p:sp>
    </p:spTree>
    <p:extLst>
      <p:ext uri="{BB962C8B-B14F-4D97-AF65-F5344CB8AC3E}">
        <p14:creationId xmlns:p14="http://schemas.microsoft.com/office/powerpoint/2010/main" xmlns="" val="2841383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metropolitan governance?</a:t>
            </a:r>
            <a:endParaRPr lang="en-US" dirty="0"/>
          </a:p>
        </p:txBody>
      </p:sp>
      <p:sp>
        <p:nvSpPr>
          <p:cNvPr id="3" name="Content Placeholder 2"/>
          <p:cNvSpPr>
            <a:spLocks noGrp="1"/>
          </p:cNvSpPr>
          <p:nvPr>
            <p:ph idx="1"/>
          </p:nvPr>
        </p:nvSpPr>
        <p:spPr/>
        <p:txBody>
          <a:bodyPr/>
          <a:lstStyle/>
          <a:p>
            <a:r>
              <a:rPr lang="en-US" b="1" dirty="0" smtClean="0"/>
              <a:t>Governance</a:t>
            </a:r>
            <a:r>
              <a:rPr lang="en-US" dirty="0" smtClean="0"/>
              <a:t> is much broader than government</a:t>
            </a:r>
          </a:p>
          <a:p>
            <a:r>
              <a:rPr lang="en-US" dirty="0" smtClean="0"/>
              <a:t>Relates to how a society – metropolitan region – identifies, responds to, organizes and addresses challenges</a:t>
            </a:r>
          </a:p>
          <a:p>
            <a:r>
              <a:rPr lang="en-US" dirty="0" smtClean="0"/>
              <a:t>Challenges include: economy, education, health, mobility, environmental quality and many more</a:t>
            </a:r>
          </a:p>
          <a:p>
            <a:r>
              <a:rPr lang="en-US" dirty="0" smtClean="0"/>
              <a:t>Centralization and decentralization styles of governance</a:t>
            </a:r>
          </a:p>
          <a:p>
            <a:r>
              <a:rPr lang="en-US" dirty="0" smtClean="0"/>
              <a:t>Market and non market elements including nongovernmental, non business organizations</a:t>
            </a:r>
          </a:p>
          <a:p>
            <a:r>
              <a:rPr lang="en-US" dirty="0" smtClean="0"/>
              <a:t>What are effective ways of governance in metropolitan regions?</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Class 1 July 15 1:30-4:00 pm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F11F75-A064-4C32-913B-285340A8BAC6}"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xmlns="" val="2699169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of Good Governance</a:t>
            </a:r>
            <a:endParaRPr lang="en-US" dirty="0"/>
          </a:p>
        </p:txBody>
      </p:sp>
      <p:sp>
        <p:nvSpPr>
          <p:cNvPr id="3" name="Content Placeholder 2"/>
          <p:cNvSpPr>
            <a:spLocks noGrp="1"/>
          </p:cNvSpPr>
          <p:nvPr>
            <p:ph idx="1"/>
          </p:nvPr>
        </p:nvSpPr>
        <p:spPr/>
        <p:txBody>
          <a:bodyPr>
            <a:normAutofit/>
          </a:bodyPr>
          <a:lstStyle/>
          <a:p>
            <a:r>
              <a:rPr lang="en-US" sz="3600" dirty="0" smtClean="0"/>
              <a:t>Effective</a:t>
            </a:r>
          </a:p>
          <a:p>
            <a:r>
              <a:rPr lang="en-US" sz="3600" dirty="0" smtClean="0"/>
              <a:t>Efficient</a:t>
            </a:r>
          </a:p>
          <a:p>
            <a:r>
              <a:rPr lang="en-US" sz="3600" dirty="0" smtClean="0"/>
              <a:t>Responsive</a:t>
            </a:r>
            <a:endParaRPr lang="en-US" sz="360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Class 1 July 15 1:30-4:00 pm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F11F75-A064-4C32-913B-285340A8BAC6}"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xmlns="" val="31214870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78116" y="971598"/>
            <a:ext cx="7235767" cy="4747633"/>
          </a:xfrm>
          <a:prstGeom prst="rect">
            <a:avLst/>
          </a:prstGeom>
        </p:spPr>
      </p:pic>
      <p:sp>
        <p:nvSpPr>
          <p:cNvPr id="2" name="Footer Placeholder 1"/>
          <p:cNvSpPr>
            <a:spLocks noGrp="1"/>
          </p:cNvSpPr>
          <p:nvPr>
            <p:ph type="ftr" sz="quarter" idx="11"/>
          </p:nvPr>
        </p:nvSpPr>
        <p:spPr/>
        <p:txBody>
          <a:bodyPr/>
          <a:lstStyle/>
          <a:p>
            <a:r>
              <a:rPr lang="en-US" smtClean="0"/>
              <a:t>Class 1 July 15 1:30-4:00 pm </a:t>
            </a:r>
            <a:endParaRPr lang="en-US"/>
          </a:p>
        </p:txBody>
      </p:sp>
      <p:sp>
        <p:nvSpPr>
          <p:cNvPr id="3" name="Slide Number Placeholder 2"/>
          <p:cNvSpPr>
            <a:spLocks noGrp="1"/>
          </p:cNvSpPr>
          <p:nvPr>
            <p:ph type="sldNum" sz="quarter" idx="12"/>
          </p:nvPr>
        </p:nvSpPr>
        <p:spPr/>
        <p:txBody>
          <a:bodyPr/>
          <a:lstStyle/>
          <a:p>
            <a:fld id="{0FF11F75-A064-4C32-913B-285340A8BAC6}" type="slidenum">
              <a:rPr lang="en-US" smtClean="0"/>
              <a:pPr/>
              <a:t>42</a:t>
            </a:fld>
            <a:endParaRPr lang="en-US"/>
          </a:p>
        </p:txBody>
      </p:sp>
    </p:spTree>
    <p:extLst>
      <p:ext uri="{BB962C8B-B14F-4D97-AF65-F5344CB8AC3E}">
        <p14:creationId xmlns:p14="http://schemas.microsoft.com/office/powerpoint/2010/main" xmlns="" val="32728970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a:t>
            </a:r>
            <a:endParaRPr lang="en-US" dirty="0"/>
          </a:p>
        </p:txBody>
      </p:sp>
      <p:sp>
        <p:nvSpPr>
          <p:cNvPr id="3" name="Content Placeholder 2"/>
          <p:cNvSpPr>
            <a:spLocks noGrp="1"/>
          </p:cNvSpPr>
          <p:nvPr>
            <p:ph idx="1"/>
          </p:nvPr>
        </p:nvSpPr>
        <p:spPr/>
        <p:txBody>
          <a:bodyPr/>
          <a:lstStyle/>
          <a:p>
            <a:r>
              <a:rPr lang="en-US" dirty="0"/>
              <a:t>600 urban centers generate about 60 percent of global </a:t>
            </a:r>
            <a:r>
              <a:rPr lang="en-US" dirty="0" smtClean="0"/>
              <a:t>GDP (McKinsey)</a:t>
            </a:r>
          </a:p>
          <a:p>
            <a:r>
              <a:rPr lang="en-US" dirty="0"/>
              <a:t>Animation globe: </a:t>
            </a:r>
            <a:r>
              <a:rPr lang="en-US" dirty="0">
                <a:hlinkClick r:id="rId2"/>
              </a:rPr>
              <a:t>http://www.mckinsey.com/tools/Wrappers/Wrapper.aspx?sid={C84CB74F-A3B1-47B1-8265-6252F6D85B68}&amp;pid={4F5BEDB1-6C1F-4243-A052-83ADBABE82DF</a:t>
            </a:r>
            <a:r>
              <a:rPr lang="en-US" dirty="0" smtClean="0">
                <a:hlinkClick r:id="rId2"/>
              </a:rPr>
              <a:t>}</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43</a:t>
            </a:fld>
            <a:endParaRPr lang="en-US"/>
          </a:p>
        </p:txBody>
      </p:sp>
    </p:spTree>
    <p:extLst>
      <p:ext uri="{BB962C8B-B14F-4D97-AF65-F5344CB8AC3E}">
        <p14:creationId xmlns:p14="http://schemas.microsoft.com/office/powerpoint/2010/main" xmlns="" val="2231341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Metropolitan </a:t>
            </a:r>
            <a:r>
              <a:rPr lang="en-US" b="1" dirty="0" smtClean="0"/>
              <a:t>Economy</a:t>
            </a:r>
            <a:endParaRPr lang="en-US" dirty="0"/>
          </a:p>
        </p:txBody>
      </p:sp>
      <p:sp>
        <p:nvSpPr>
          <p:cNvPr id="3" name="Content Placeholder 2"/>
          <p:cNvSpPr>
            <a:spLocks noGrp="1"/>
          </p:cNvSpPr>
          <p:nvPr>
            <p:ph idx="1"/>
          </p:nvPr>
        </p:nvSpPr>
        <p:spPr/>
        <p:txBody>
          <a:bodyPr/>
          <a:lstStyle/>
          <a:p>
            <a:pPr marL="0" indent="0">
              <a:buNone/>
            </a:pPr>
            <a:r>
              <a:rPr lang="en-US" dirty="0" smtClean="0"/>
              <a:t>A </a:t>
            </a:r>
            <a:r>
              <a:rPr lang="en-US" b="1" dirty="0"/>
              <a:t>metropolitan economy</a:t>
            </a:r>
            <a:r>
              <a:rPr lang="en-US" dirty="0"/>
              <a:t> refers to the cohesive, naturally evolving concentration of </a:t>
            </a:r>
            <a:r>
              <a:rPr lang="en-US" u="sng" dirty="0">
                <a:hlinkClick r:id="rId2" tooltip="Industries"/>
              </a:rPr>
              <a:t>industries</a:t>
            </a:r>
            <a:r>
              <a:rPr lang="en-US" dirty="0"/>
              <a:t>, </a:t>
            </a:r>
            <a:r>
              <a:rPr lang="en-US" u="sng" dirty="0">
                <a:hlinkClick r:id="rId3" tooltip="Commerce"/>
              </a:rPr>
              <a:t>commerce</a:t>
            </a:r>
            <a:r>
              <a:rPr lang="en-US" dirty="0"/>
              <a:t>, </a:t>
            </a:r>
            <a:r>
              <a:rPr lang="en-US" u="sng" dirty="0">
                <a:hlinkClick r:id="rId4" tooltip="Markets"/>
              </a:rPr>
              <a:t>markets</a:t>
            </a:r>
            <a:r>
              <a:rPr lang="en-US" dirty="0"/>
              <a:t>, </a:t>
            </a:r>
            <a:r>
              <a:rPr lang="en-US" u="sng" dirty="0">
                <a:hlinkClick r:id="rId5" tooltip="Firms"/>
              </a:rPr>
              <a:t>firms</a:t>
            </a:r>
            <a:r>
              <a:rPr lang="en-US" dirty="0"/>
              <a:t>, </a:t>
            </a:r>
            <a:r>
              <a:rPr lang="en-US" u="sng" dirty="0">
                <a:hlinkClick r:id="rId6" tooltip="House"/>
              </a:rPr>
              <a:t>housing</a:t>
            </a:r>
            <a:r>
              <a:rPr lang="en-US" dirty="0"/>
              <a:t>, </a:t>
            </a:r>
            <a:r>
              <a:rPr lang="en-US" u="sng" dirty="0">
                <a:hlinkClick r:id="rId7" tooltip="Human capital"/>
              </a:rPr>
              <a:t>human capital</a:t>
            </a:r>
            <a:r>
              <a:rPr lang="en-US" dirty="0"/>
              <a:t>, </a:t>
            </a:r>
            <a:r>
              <a:rPr lang="en-US" u="sng" dirty="0">
                <a:hlinkClick r:id="rId8" tooltip="Infrastructure"/>
              </a:rPr>
              <a:t>infrastructure</a:t>
            </a:r>
            <a:r>
              <a:rPr lang="en-US" dirty="0"/>
              <a:t> and other economic elements that are comprised in a particular </a:t>
            </a:r>
            <a:r>
              <a:rPr lang="en-US" u="sng" dirty="0">
                <a:hlinkClick r:id="rId9" tooltip="Metropolitan area"/>
              </a:rPr>
              <a:t>metropolitan area</a:t>
            </a:r>
            <a:r>
              <a:rPr lang="en-US" dirty="0"/>
              <a:t>. </a:t>
            </a:r>
            <a:endParaRPr lang="en-US" dirty="0" smtClean="0"/>
          </a:p>
          <a:p>
            <a:pPr marL="0" indent="0">
              <a:buNone/>
            </a:pPr>
            <a:r>
              <a:rPr lang="en-US" dirty="0" smtClean="0"/>
              <a:t>A </a:t>
            </a:r>
            <a:r>
              <a:rPr lang="en-US" dirty="0"/>
              <a:t>metropolitan economy encompasses all interdependent jurisdictions of particular regional clusters.  </a:t>
            </a:r>
            <a:endParaRPr lang="en-US" dirty="0" smtClean="0"/>
          </a:p>
          <a:p>
            <a:pPr marL="0" indent="0">
              <a:buNone/>
            </a:pPr>
            <a:r>
              <a:rPr lang="en-US" dirty="0" smtClean="0"/>
              <a:t>Metropolitan </a:t>
            </a:r>
            <a:r>
              <a:rPr lang="en-US" dirty="0"/>
              <a:t>economies are competing globally in specialized sectors and fields tailored to their regional clusters of industries and firms. </a:t>
            </a:r>
          </a:p>
          <a:p>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Class 1 July 15 1:30-4:00 pm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F11F75-A064-4C32-913B-285340A8BAC6}" type="slidenum">
              <a:rPr lang="en-US" smtClean="0">
                <a:solidFill>
                  <a:prstClr val="black">
                    <a:tint val="75000"/>
                  </a:prstClr>
                </a:solidFill>
              </a:rPr>
              <a:pPr/>
              <a:t>44</a:t>
            </a:fld>
            <a:endParaRPr lang="en-US">
              <a:solidFill>
                <a:prstClr val="black">
                  <a:tint val="75000"/>
                </a:prstClr>
              </a:solidFill>
            </a:endParaRPr>
          </a:p>
        </p:txBody>
      </p:sp>
    </p:spTree>
    <p:extLst>
      <p:ext uri="{BB962C8B-B14F-4D97-AF65-F5344CB8AC3E}">
        <p14:creationId xmlns:p14="http://schemas.microsoft.com/office/powerpoint/2010/main" xmlns="" val="2421720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Economic Innovation</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The </a:t>
            </a:r>
            <a:r>
              <a:rPr lang="en-US" dirty="0"/>
              <a:t>introduction and dissemination of a new idea, product, or technological process throughout society and the economy. </a:t>
            </a:r>
            <a:endParaRPr lang="en-US" dirty="0" smtClean="0"/>
          </a:p>
          <a:p>
            <a:pPr marL="0" indent="0">
              <a:buNone/>
            </a:pPr>
            <a:r>
              <a:rPr lang="en-US" dirty="0" smtClean="0"/>
              <a:t>The </a:t>
            </a:r>
            <a:r>
              <a:rPr lang="en-US" dirty="0"/>
              <a:t>innovation process should be contrasted with the act of invention, which is the creation of something new, but not the dissemination. </a:t>
            </a:r>
            <a:endParaRPr lang="en-US" dirty="0" smtClean="0"/>
          </a:p>
          <a:p>
            <a:pPr marL="0" indent="0">
              <a:buNone/>
            </a:pPr>
            <a:r>
              <a:rPr lang="en-US" dirty="0" smtClean="0"/>
              <a:t>Applies </a:t>
            </a:r>
            <a:r>
              <a:rPr lang="en-US" dirty="0"/>
              <a:t>to all aspects of society and the economy--physical, tangible, </a:t>
            </a:r>
            <a:r>
              <a:rPr lang="en-US" dirty="0" smtClean="0"/>
              <a:t>cultural</a:t>
            </a:r>
            <a:r>
              <a:rPr lang="en-US" dirty="0"/>
              <a:t>, and social. </a:t>
            </a:r>
            <a:endParaRPr lang="en-US" dirty="0" smtClean="0"/>
          </a:p>
          <a:p>
            <a:pPr marL="0" indent="0">
              <a:buNone/>
            </a:pPr>
            <a:r>
              <a:rPr lang="en-US" dirty="0" smtClean="0"/>
              <a:t>Innovation </a:t>
            </a:r>
            <a:r>
              <a:rPr lang="en-US" dirty="0"/>
              <a:t>often leads to the widespread use of new products (such as computers and DVD players), but it also creates new cultural, social, and economic institutions (such as government agencies, forms of business organizations, and social trends). </a:t>
            </a:r>
            <a:endParaRPr lang="en-US" dirty="0" smtClean="0"/>
          </a:p>
          <a:p>
            <a:pPr marL="0" indent="0">
              <a:buNone/>
            </a:pPr>
            <a:r>
              <a:rPr lang="en-US" dirty="0" smtClean="0"/>
              <a:t>Innovations </a:t>
            </a:r>
            <a:r>
              <a:rPr lang="en-US" dirty="0"/>
              <a:t>are consider to be a primary source of economic growth.</a:t>
            </a: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Class 1 July 15 1:30-4:00 pm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F11F75-A064-4C32-913B-285340A8BAC6}" type="slidenum">
              <a:rPr lang="en-US" smtClean="0">
                <a:solidFill>
                  <a:prstClr val="black">
                    <a:tint val="75000"/>
                  </a:prstClr>
                </a:solidFill>
              </a:rPr>
              <a:pPr/>
              <a:t>45</a:t>
            </a:fld>
            <a:endParaRPr lang="en-US">
              <a:solidFill>
                <a:prstClr val="black">
                  <a:tint val="75000"/>
                </a:prstClr>
              </a:solidFill>
            </a:endParaRPr>
          </a:p>
        </p:txBody>
      </p:sp>
    </p:spTree>
    <p:extLst>
      <p:ext uri="{BB962C8B-B14F-4D97-AF65-F5344CB8AC3E}">
        <p14:creationId xmlns:p14="http://schemas.microsoft.com/office/powerpoint/2010/main" xmlns="" val="15230287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3053" y="445568"/>
            <a:ext cx="7662245" cy="5681850"/>
          </a:xfrm>
          <a:prstGeom prst="rect">
            <a:avLst/>
          </a:prstGeom>
        </p:spPr>
      </p:pic>
      <p:sp>
        <p:nvSpPr>
          <p:cNvPr id="3" name="Footer Placeholder 2"/>
          <p:cNvSpPr>
            <a:spLocks noGrp="1"/>
          </p:cNvSpPr>
          <p:nvPr>
            <p:ph type="ftr" sz="quarter" idx="11"/>
          </p:nvPr>
        </p:nvSpPr>
        <p:spPr/>
        <p:txBody>
          <a:bodyPr/>
          <a:lstStyle/>
          <a:p>
            <a:r>
              <a:rPr lang="en-US" smtClean="0">
                <a:solidFill>
                  <a:prstClr val="black">
                    <a:tint val="75000"/>
                  </a:prstClr>
                </a:solidFill>
              </a:rPr>
              <a:t>Class 1 July 15 1:30-4:00 pm </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FF11F75-A064-4C32-913B-285340A8BAC6}" type="slidenum">
              <a:rPr lang="en-US" smtClean="0">
                <a:solidFill>
                  <a:prstClr val="black">
                    <a:tint val="75000"/>
                  </a:prstClr>
                </a:solidFill>
              </a:rPr>
              <a:pPr/>
              <a:t>46</a:t>
            </a:fld>
            <a:endParaRPr lang="en-US">
              <a:solidFill>
                <a:prstClr val="black">
                  <a:tint val="75000"/>
                </a:prstClr>
              </a:solidFill>
            </a:endParaRPr>
          </a:p>
        </p:txBody>
      </p:sp>
    </p:spTree>
    <p:extLst>
      <p:ext uri="{BB962C8B-B14F-4D97-AF65-F5344CB8AC3E}">
        <p14:creationId xmlns:p14="http://schemas.microsoft.com/office/powerpoint/2010/main" xmlns="" val="32322330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3058" name="Group 2"/>
          <p:cNvGrpSpPr>
            <a:grpSpLocks/>
          </p:cNvGrpSpPr>
          <p:nvPr/>
        </p:nvGrpSpPr>
        <p:grpSpPr bwMode="auto">
          <a:xfrm>
            <a:off x="1947863" y="76200"/>
            <a:ext cx="8186738" cy="6172200"/>
            <a:chOff x="267" y="0"/>
            <a:chExt cx="5157" cy="3888"/>
          </a:xfrm>
        </p:grpSpPr>
        <p:pic>
          <p:nvPicPr>
            <p:cNvPr id="173059" name="Picture 3" descr="WavesofInnovationgraph_00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4" y="166"/>
              <a:ext cx="4992" cy="3674"/>
            </a:xfrm>
            <a:prstGeom prst="rect">
              <a:avLst/>
            </a:prstGeom>
            <a:noFill/>
            <a:extLst>
              <a:ext uri="{909E8E84-426E-40DD-AFC4-6F175D3DCCD1}">
                <a14:hiddenFill xmlns:a14="http://schemas.microsoft.com/office/drawing/2010/main" xmlns="">
                  <a:solidFill>
                    <a:srgbClr val="FFFFFF"/>
                  </a:solidFill>
                </a14:hiddenFill>
              </a:ext>
            </a:extLst>
          </p:spPr>
        </p:pic>
        <p:sp>
          <p:nvSpPr>
            <p:cNvPr id="173060" name="Rectangle 4"/>
            <p:cNvSpPr>
              <a:spLocks noChangeArrowheads="1"/>
            </p:cNvSpPr>
            <p:nvPr/>
          </p:nvSpPr>
          <p:spPr bwMode="auto">
            <a:xfrm>
              <a:off x="1680" y="1008"/>
              <a:ext cx="1440" cy="33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73061" name="Rectangle 5"/>
            <p:cNvSpPr>
              <a:spLocks noChangeArrowheads="1"/>
            </p:cNvSpPr>
            <p:nvPr/>
          </p:nvSpPr>
          <p:spPr bwMode="auto">
            <a:xfrm>
              <a:off x="288" y="3696"/>
              <a:ext cx="5136" cy="19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GB" altLang="en-US" b="1">
                  <a:solidFill>
                    <a:prstClr val="black"/>
                  </a:solidFill>
                  <a:latin typeface="Arial Narrow" panose="020B0606020202030204" pitchFamily="34" charset="0"/>
                </a:rPr>
                <a:t>1785               1845               1900           1950       1990           2020</a:t>
              </a:r>
            </a:p>
          </p:txBody>
        </p:sp>
        <p:sp>
          <p:nvSpPr>
            <p:cNvPr id="173062" name="Text Box 6"/>
            <p:cNvSpPr txBox="1">
              <a:spLocks noChangeArrowheads="1"/>
            </p:cNvSpPr>
            <p:nvPr/>
          </p:nvSpPr>
          <p:spPr bwMode="auto">
            <a:xfrm rot="16200000">
              <a:off x="1" y="1598"/>
              <a:ext cx="76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b="1">
                  <a:solidFill>
                    <a:prstClr val="black"/>
                  </a:solidFill>
                </a:rPr>
                <a:t>Innovation</a:t>
              </a:r>
            </a:p>
          </p:txBody>
        </p:sp>
        <p:sp>
          <p:nvSpPr>
            <p:cNvPr id="173063" name="Text Box 7"/>
            <p:cNvSpPr txBox="1">
              <a:spLocks noChangeArrowheads="1"/>
            </p:cNvSpPr>
            <p:nvPr/>
          </p:nvSpPr>
          <p:spPr bwMode="auto">
            <a:xfrm>
              <a:off x="720" y="2784"/>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1</a:t>
              </a:r>
              <a:r>
                <a:rPr lang="en-GB" altLang="en-US" b="1" baseline="30000">
                  <a:solidFill>
                    <a:srgbClr val="CC00CC"/>
                  </a:solidFill>
                  <a:latin typeface="Arial Narrow" panose="020B0606020202030204" pitchFamily="34" charset="0"/>
                </a:rPr>
                <a:t>st</a:t>
              </a:r>
              <a:r>
                <a:rPr lang="en-GB" altLang="en-US" b="1">
                  <a:solidFill>
                    <a:srgbClr val="CC00CC"/>
                  </a:solidFill>
                  <a:latin typeface="Arial Narrow" panose="020B0606020202030204" pitchFamily="34" charset="0"/>
                </a:rPr>
                <a:t> wave</a:t>
              </a:r>
            </a:p>
          </p:txBody>
        </p:sp>
        <p:sp>
          <p:nvSpPr>
            <p:cNvPr id="173064" name="Text Box 8"/>
            <p:cNvSpPr txBox="1">
              <a:spLocks noChangeArrowheads="1"/>
            </p:cNvSpPr>
            <p:nvPr/>
          </p:nvSpPr>
          <p:spPr bwMode="auto">
            <a:xfrm>
              <a:off x="1728" y="2256"/>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2</a:t>
              </a:r>
              <a:r>
                <a:rPr lang="en-GB" altLang="en-US" b="1" baseline="30000">
                  <a:solidFill>
                    <a:srgbClr val="CC00CC"/>
                  </a:solidFill>
                  <a:latin typeface="Arial Narrow" panose="020B0606020202030204" pitchFamily="34" charset="0"/>
                </a:rPr>
                <a:t>nd</a:t>
              </a:r>
              <a:r>
                <a:rPr lang="en-GB" altLang="en-US" b="1">
                  <a:solidFill>
                    <a:srgbClr val="CC00CC"/>
                  </a:solidFill>
                  <a:latin typeface="Arial Narrow" panose="020B0606020202030204" pitchFamily="34" charset="0"/>
                </a:rPr>
                <a:t> wave</a:t>
              </a:r>
            </a:p>
          </p:txBody>
        </p:sp>
        <p:sp>
          <p:nvSpPr>
            <p:cNvPr id="173065" name="Text Box 9"/>
            <p:cNvSpPr txBox="1">
              <a:spLocks noChangeArrowheads="1"/>
            </p:cNvSpPr>
            <p:nvPr/>
          </p:nvSpPr>
          <p:spPr bwMode="auto">
            <a:xfrm>
              <a:off x="2640" y="1776"/>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3</a:t>
              </a:r>
              <a:r>
                <a:rPr lang="en-GB" altLang="en-US" b="1" baseline="30000">
                  <a:solidFill>
                    <a:srgbClr val="CC00CC"/>
                  </a:solidFill>
                  <a:latin typeface="Arial Narrow" panose="020B0606020202030204" pitchFamily="34" charset="0"/>
                </a:rPr>
                <a:t>rd</a:t>
              </a:r>
              <a:r>
                <a:rPr lang="en-GB" altLang="en-US" b="1">
                  <a:solidFill>
                    <a:srgbClr val="CC00CC"/>
                  </a:solidFill>
                  <a:latin typeface="Arial Narrow" panose="020B0606020202030204" pitchFamily="34" charset="0"/>
                </a:rPr>
                <a:t> wave</a:t>
              </a:r>
            </a:p>
          </p:txBody>
        </p:sp>
        <p:sp>
          <p:nvSpPr>
            <p:cNvPr id="173066" name="Text Box 10"/>
            <p:cNvSpPr txBox="1">
              <a:spLocks noChangeArrowheads="1"/>
            </p:cNvSpPr>
            <p:nvPr/>
          </p:nvSpPr>
          <p:spPr bwMode="auto">
            <a:xfrm>
              <a:off x="3312" y="1248"/>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4</a:t>
              </a:r>
              <a:r>
                <a:rPr lang="en-GB" altLang="en-US" b="1" baseline="30000">
                  <a:solidFill>
                    <a:srgbClr val="CC00CC"/>
                  </a:solidFill>
                  <a:latin typeface="Arial Narrow" panose="020B0606020202030204" pitchFamily="34" charset="0"/>
                </a:rPr>
                <a:t>th</a:t>
              </a:r>
              <a:r>
                <a:rPr lang="en-GB" altLang="en-US" b="1">
                  <a:solidFill>
                    <a:srgbClr val="CC00CC"/>
                  </a:solidFill>
                  <a:latin typeface="Arial Narrow" panose="020B0606020202030204" pitchFamily="34" charset="0"/>
                </a:rPr>
                <a:t> wave</a:t>
              </a:r>
            </a:p>
          </p:txBody>
        </p:sp>
        <p:sp>
          <p:nvSpPr>
            <p:cNvPr id="173067" name="Text Box 11"/>
            <p:cNvSpPr txBox="1">
              <a:spLocks noChangeArrowheads="1"/>
            </p:cNvSpPr>
            <p:nvPr/>
          </p:nvSpPr>
          <p:spPr bwMode="auto">
            <a:xfrm>
              <a:off x="3696" y="720"/>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 5</a:t>
              </a:r>
              <a:r>
                <a:rPr lang="en-GB" altLang="en-US" b="1" baseline="30000">
                  <a:solidFill>
                    <a:srgbClr val="CC00CC"/>
                  </a:solidFill>
                  <a:latin typeface="Arial Narrow" panose="020B0606020202030204" pitchFamily="34" charset="0"/>
                </a:rPr>
                <a:t>th</a:t>
              </a:r>
              <a:r>
                <a:rPr lang="en-GB" altLang="en-US" b="1">
                  <a:solidFill>
                    <a:srgbClr val="CC00CC"/>
                  </a:solidFill>
                  <a:latin typeface="Arial Narrow" panose="020B0606020202030204" pitchFamily="34" charset="0"/>
                </a:rPr>
                <a:t> wave</a:t>
              </a:r>
            </a:p>
          </p:txBody>
        </p:sp>
        <p:sp>
          <p:nvSpPr>
            <p:cNvPr id="173068" name="Text Box 12"/>
            <p:cNvSpPr txBox="1">
              <a:spLocks noChangeArrowheads="1"/>
            </p:cNvSpPr>
            <p:nvPr/>
          </p:nvSpPr>
          <p:spPr bwMode="auto">
            <a:xfrm>
              <a:off x="4416" y="0"/>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 6</a:t>
              </a:r>
              <a:r>
                <a:rPr lang="en-GB" altLang="en-US" b="1" baseline="30000">
                  <a:solidFill>
                    <a:srgbClr val="CC00CC"/>
                  </a:solidFill>
                  <a:latin typeface="Arial Narrow" panose="020B0606020202030204" pitchFamily="34" charset="0"/>
                </a:rPr>
                <a:t>th</a:t>
              </a:r>
              <a:r>
                <a:rPr lang="en-GB" altLang="en-US" b="1">
                  <a:solidFill>
                    <a:srgbClr val="CC00CC"/>
                  </a:solidFill>
                  <a:latin typeface="Arial Narrow" panose="020B0606020202030204" pitchFamily="34" charset="0"/>
                </a:rPr>
                <a:t> wave</a:t>
              </a:r>
            </a:p>
          </p:txBody>
        </p:sp>
      </p:grpSp>
      <p:sp>
        <p:nvSpPr>
          <p:cNvPr id="173072" name="Text Box 16"/>
          <p:cNvSpPr txBox="1">
            <a:spLocks noChangeArrowheads="1"/>
          </p:cNvSpPr>
          <p:nvPr/>
        </p:nvSpPr>
        <p:spPr bwMode="auto">
          <a:xfrm>
            <a:off x="3262269" y="990600"/>
            <a:ext cx="1571712" cy="1477328"/>
          </a:xfrm>
          <a:prstGeom prst="rect">
            <a:avLst/>
          </a:prstGeom>
          <a:solidFill>
            <a:schemeClr val="bg1"/>
          </a:solidFill>
          <a:ln>
            <a:noFill/>
          </a:ln>
          <a:effectLst/>
          <a:extLst>
            <a:ext uri="{91240B29-F687-4F45-9708-019B960494DF}">
              <a14:hiddenLine xmlns:a14="http://schemas.microsoft.com/office/drawing/2010/main" xmlns="" w="952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a:solidFill>
                  <a:srgbClr val="FF0000"/>
                </a:solidFill>
              </a:rPr>
              <a:t>Iron</a:t>
            </a:r>
          </a:p>
          <a:p>
            <a:pPr algn="ctr"/>
            <a:r>
              <a:rPr lang="en-GB" altLang="en-US">
                <a:solidFill>
                  <a:srgbClr val="FF0000"/>
                </a:solidFill>
              </a:rPr>
              <a:t>Water power</a:t>
            </a:r>
          </a:p>
          <a:p>
            <a:pPr algn="ctr"/>
            <a:r>
              <a:rPr lang="en-GB" altLang="en-US">
                <a:solidFill>
                  <a:srgbClr val="FF0000"/>
                </a:solidFill>
              </a:rPr>
              <a:t>Mechanization</a:t>
            </a:r>
          </a:p>
          <a:p>
            <a:pPr algn="ctr"/>
            <a:r>
              <a:rPr lang="en-GB" altLang="en-US">
                <a:solidFill>
                  <a:srgbClr val="FF0000"/>
                </a:solidFill>
              </a:rPr>
              <a:t>Textiles</a:t>
            </a:r>
          </a:p>
          <a:p>
            <a:pPr algn="ctr"/>
            <a:r>
              <a:rPr lang="en-GB" altLang="en-US">
                <a:solidFill>
                  <a:srgbClr val="FF0000"/>
                </a:solidFill>
              </a:rPr>
              <a:t>Commerce</a:t>
            </a:r>
          </a:p>
        </p:txBody>
      </p:sp>
      <p:sp>
        <p:nvSpPr>
          <p:cNvPr id="173082" name="Line 26"/>
          <p:cNvSpPr>
            <a:spLocks noChangeShapeType="1"/>
          </p:cNvSpPr>
          <p:nvPr/>
        </p:nvSpPr>
        <p:spPr bwMode="auto">
          <a:xfrm flipH="1">
            <a:off x="3352800" y="2895600"/>
            <a:ext cx="533400" cy="1600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3083" name="Text Box 27"/>
          <p:cNvSpPr txBox="1">
            <a:spLocks noChangeArrowheads="1"/>
          </p:cNvSpPr>
          <p:nvPr/>
        </p:nvSpPr>
        <p:spPr bwMode="auto">
          <a:xfrm>
            <a:off x="2514601" y="76201"/>
            <a:ext cx="5457135" cy="584775"/>
          </a:xfrm>
          <a:prstGeom prst="rect">
            <a:avLst/>
          </a:prstGeom>
          <a:noFill/>
          <a:ln>
            <a:noFill/>
          </a:ln>
          <a:effectLst/>
          <a:extLst>
            <a:ext uri="{909E8E84-426E-40DD-AFC4-6F175D3DCCD1}">
              <a14:hiddenFill xmlns:a14="http://schemas.microsoft.com/office/drawing/2010/main" xmlns="">
                <a:solidFill>
                  <a:srgbClr val="E2F43A"/>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3200">
                <a:solidFill>
                  <a:srgbClr val="3333CC"/>
                </a:solidFill>
              </a:rPr>
              <a:t>Waves of Innovation since 1785</a:t>
            </a:r>
          </a:p>
        </p:txBody>
      </p:sp>
      <p:sp>
        <p:nvSpPr>
          <p:cNvPr id="173085" name="Text Box 29"/>
          <p:cNvSpPr txBox="1">
            <a:spLocks noChangeArrowheads="1"/>
          </p:cNvSpPr>
          <p:nvPr/>
        </p:nvSpPr>
        <p:spPr bwMode="auto">
          <a:xfrm>
            <a:off x="5822950" y="6477001"/>
            <a:ext cx="4832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a:solidFill>
                  <a:prstClr val="black"/>
                </a:solidFill>
                <a:latin typeface="Times New Roman" panose="02020603050405020304" pitchFamily="18" charset="0"/>
              </a:rPr>
              <a:t>Source: Hargroves, K. and Smith, M. (2005), p 17.</a:t>
            </a:r>
          </a:p>
        </p:txBody>
      </p:sp>
      <p:sp>
        <p:nvSpPr>
          <p:cNvPr id="173086" name="Freeform 30"/>
          <p:cNvSpPr>
            <a:spLocks/>
          </p:cNvSpPr>
          <p:nvPr/>
        </p:nvSpPr>
        <p:spPr bwMode="auto">
          <a:xfrm>
            <a:off x="2895600" y="5029200"/>
            <a:ext cx="914400" cy="762000"/>
          </a:xfrm>
          <a:custGeom>
            <a:avLst/>
            <a:gdLst>
              <a:gd name="T0" fmla="*/ 206 w 563"/>
              <a:gd name="T1" fmla="*/ 0 h 467"/>
              <a:gd name="T2" fmla="*/ 381 w 563"/>
              <a:gd name="T3" fmla="*/ 15 h 467"/>
              <a:gd name="T4" fmla="*/ 491 w 563"/>
              <a:gd name="T5" fmla="*/ 80 h 467"/>
              <a:gd name="T6" fmla="*/ 534 w 563"/>
              <a:gd name="T7" fmla="*/ 109 h 467"/>
              <a:gd name="T8" fmla="*/ 556 w 563"/>
              <a:gd name="T9" fmla="*/ 241 h 467"/>
              <a:gd name="T10" fmla="*/ 549 w 563"/>
              <a:gd name="T11" fmla="*/ 365 h 467"/>
              <a:gd name="T12" fmla="*/ 505 w 563"/>
              <a:gd name="T13" fmla="*/ 379 h 467"/>
              <a:gd name="T14" fmla="*/ 549 w 563"/>
              <a:gd name="T15" fmla="*/ 438 h 467"/>
              <a:gd name="T16" fmla="*/ 513 w 563"/>
              <a:gd name="T17" fmla="*/ 467 h 467"/>
              <a:gd name="T18" fmla="*/ 39 w 563"/>
              <a:gd name="T19" fmla="*/ 459 h 467"/>
              <a:gd name="T20" fmla="*/ 2 w 563"/>
              <a:gd name="T21" fmla="*/ 423 h 467"/>
              <a:gd name="T22" fmla="*/ 10 w 563"/>
              <a:gd name="T23" fmla="*/ 182 h 467"/>
              <a:gd name="T24" fmla="*/ 24 w 563"/>
              <a:gd name="T25" fmla="*/ 139 h 467"/>
              <a:gd name="T26" fmla="*/ 90 w 563"/>
              <a:gd name="T27" fmla="*/ 37 h 467"/>
              <a:gd name="T28" fmla="*/ 206 w 563"/>
              <a:gd name="T29"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3" h="467">
                <a:moveTo>
                  <a:pt x="206" y="0"/>
                </a:moveTo>
                <a:cubicBezTo>
                  <a:pt x="265" y="5"/>
                  <a:pt x="322" y="15"/>
                  <a:pt x="381" y="15"/>
                </a:cubicBezTo>
                <a:cubicBezTo>
                  <a:pt x="422" y="28"/>
                  <a:pt x="456" y="57"/>
                  <a:pt x="491" y="80"/>
                </a:cubicBezTo>
                <a:cubicBezTo>
                  <a:pt x="505" y="90"/>
                  <a:pt x="534" y="109"/>
                  <a:pt x="534" y="109"/>
                </a:cubicBezTo>
                <a:cubicBezTo>
                  <a:pt x="550" y="152"/>
                  <a:pt x="542" y="198"/>
                  <a:pt x="556" y="241"/>
                </a:cubicBezTo>
                <a:cubicBezTo>
                  <a:pt x="554" y="282"/>
                  <a:pt x="563" y="326"/>
                  <a:pt x="549" y="365"/>
                </a:cubicBezTo>
                <a:cubicBezTo>
                  <a:pt x="544" y="379"/>
                  <a:pt x="505" y="379"/>
                  <a:pt x="505" y="379"/>
                </a:cubicBezTo>
                <a:cubicBezTo>
                  <a:pt x="489" y="430"/>
                  <a:pt x="509" y="424"/>
                  <a:pt x="549" y="438"/>
                </a:cubicBezTo>
                <a:cubicBezTo>
                  <a:pt x="541" y="461"/>
                  <a:pt x="546" y="467"/>
                  <a:pt x="513" y="467"/>
                </a:cubicBezTo>
                <a:cubicBezTo>
                  <a:pt x="355" y="467"/>
                  <a:pt x="197" y="462"/>
                  <a:pt x="39" y="459"/>
                </a:cubicBezTo>
                <a:cubicBezTo>
                  <a:pt x="29" y="452"/>
                  <a:pt x="2" y="440"/>
                  <a:pt x="2" y="423"/>
                </a:cubicBezTo>
                <a:cubicBezTo>
                  <a:pt x="0" y="343"/>
                  <a:pt x="4" y="262"/>
                  <a:pt x="10" y="182"/>
                </a:cubicBezTo>
                <a:cubicBezTo>
                  <a:pt x="11" y="167"/>
                  <a:pt x="21" y="154"/>
                  <a:pt x="24" y="139"/>
                </a:cubicBezTo>
                <a:cubicBezTo>
                  <a:pt x="33" y="102"/>
                  <a:pt x="40" y="42"/>
                  <a:pt x="90" y="37"/>
                </a:cubicBezTo>
                <a:cubicBezTo>
                  <a:pt x="129" y="33"/>
                  <a:pt x="192" y="43"/>
                  <a:pt x="206" y="0"/>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3087" name="Freeform 31"/>
          <p:cNvSpPr>
            <a:spLocks/>
          </p:cNvSpPr>
          <p:nvPr/>
        </p:nvSpPr>
        <p:spPr bwMode="auto">
          <a:xfrm>
            <a:off x="4278314" y="4597400"/>
            <a:ext cx="1425575" cy="1119188"/>
          </a:xfrm>
          <a:custGeom>
            <a:avLst/>
            <a:gdLst>
              <a:gd name="T0" fmla="*/ 241 w 898"/>
              <a:gd name="T1" fmla="*/ 677 h 705"/>
              <a:gd name="T2" fmla="*/ 175 w 898"/>
              <a:gd name="T3" fmla="*/ 647 h 705"/>
              <a:gd name="T4" fmla="*/ 95 w 898"/>
              <a:gd name="T5" fmla="*/ 567 h 705"/>
              <a:gd name="T6" fmla="*/ 51 w 898"/>
              <a:gd name="T7" fmla="*/ 414 h 705"/>
              <a:gd name="T8" fmla="*/ 29 w 898"/>
              <a:gd name="T9" fmla="*/ 327 h 705"/>
              <a:gd name="T10" fmla="*/ 102 w 898"/>
              <a:gd name="T11" fmla="*/ 108 h 705"/>
              <a:gd name="T12" fmla="*/ 562 w 898"/>
              <a:gd name="T13" fmla="*/ 115 h 705"/>
              <a:gd name="T14" fmla="*/ 533 w 898"/>
              <a:gd name="T15" fmla="*/ 626 h 705"/>
              <a:gd name="T16" fmla="*/ 299 w 898"/>
              <a:gd name="T17" fmla="*/ 669 h 705"/>
              <a:gd name="T18" fmla="*/ 234 w 898"/>
              <a:gd name="T19" fmla="*/ 684 h 705"/>
              <a:gd name="T20" fmla="*/ 241 w 898"/>
              <a:gd name="T21" fmla="*/ 677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8" h="705">
                <a:moveTo>
                  <a:pt x="241" y="677"/>
                </a:moveTo>
                <a:cubicBezTo>
                  <a:pt x="218" y="669"/>
                  <a:pt x="194" y="664"/>
                  <a:pt x="175" y="647"/>
                </a:cubicBezTo>
                <a:cubicBezTo>
                  <a:pt x="146" y="621"/>
                  <a:pt x="126" y="588"/>
                  <a:pt x="95" y="567"/>
                </a:cubicBezTo>
                <a:cubicBezTo>
                  <a:pt x="39" y="485"/>
                  <a:pt x="69" y="571"/>
                  <a:pt x="51" y="414"/>
                </a:cubicBezTo>
                <a:cubicBezTo>
                  <a:pt x="48" y="384"/>
                  <a:pt x="29" y="327"/>
                  <a:pt x="29" y="327"/>
                </a:cubicBezTo>
                <a:cubicBezTo>
                  <a:pt x="34" y="217"/>
                  <a:pt x="0" y="141"/>
                  <a:pt x="102" y="108"/>
                </a:cubicBezTo>
                <a:cubicBezTo>
                  <a:pt x="255" y="110"/>
                  <a:pt x="460" y="0"/>
                  <a:pt x="562" y="115"/>
                </a:cubicBezTo>
                <a:cubicBezTo>
                  <a:pt x="898" y="494"/>
                  <a:pt x="695" y="564"/>
                  <a:pt x="533" y="626"/>
                </a:cubicBezTo>
                <a:cubicBezTo>
                  <a:pt x="477" y="705"/>
                  <a:pt x="418" y="665"/>
                  <a:pt x="299" y="669"/>
                </a:cubicBezTo>
                <a:cubicBezTo>
                  <a:pt x="277" y="673"/>
                  <a:pt x="256" y="684"/>
                  <a:pt x="234" y="684"/>
                </a:cubicBezTo>
                <a:cubicBezTo>
                  <a:pt x="231" y="684"/>
                  <a:pt x="239" y="679"/>
                  <a:pt x="241" y="677"/>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3088" name="Freeform 32"/>
          <p:cNvSpPr>
            <a:spLocks/>
          </p:cNvSpPr>
          <p:nvPr/>
        </p:nvSpPr>
        <p:spPr bwMode="auto">
          <a:xfrm>
            <a:off x="5599113" y="4456113"/>
            <a:ext cx="1001712" cy="1135062"/>
          </a:xfrm>
          <a:custGeom>
            <a:avLst/>
            <a:gdLst>
              <a:gd name="T0" fmla="*/ 269 w 631"/>
              <a:gd name="T1" fmla="*/ 715 h 715"/>
              <a:gd name="T2" fmla="*/ 182 w 631"/>
              <a:gd name="T3" fmla="*/ 664 h 715"/>
              <a:gd name="T4" fmla="*/ 138 w 631"/>
              <a:gd name="T5" fmla="*/ 634 h 715"/>
              <a:gd name="T6" fmla="*/ 116 w 631"/>
              <a:gd name="T7" fmla="*/ 620 h 715"/>
              <a:gd name="T8" fmla="*/ 94 w 631"/>
              <a:gd name="T9" fmla="*/ 605 h 715"/>
              <a:gd name="T10" fmla="*/ 72 w 631"/>
              <a:gd name="T11" fmla="*/ 591 h 715"/>
              <a:gd name="T12" fmla="*/ 43 w 631"/>
              <a:gd name="T13" fmla="*/ 547 h 715"/>
              <a:gd name="T14" fmla="*/ 29 w 631"/>
              <a:gd name="T15" fmla="*/ 525 h 715"/>
              <a:gd name="T16" fmla="*/ 65 w 631"/>
              <a:gd name="T17" fmla="*/ 314 h 715"/>
              <a:gd name="T18" fmla="*/ 94 w 631"/>
              <a:gd name="T19" fmla="*/ 248 h 715"/>
              <a:gd name="T20" fmla="*/ 109 w 631"/>
              <a:gd name="T21" fmla="*/ 124 h 715"/>
              <a:gd name="T22" fmla="*/ 131 w 631"/>
              <a:gd name="T23" fmla="*/ 109 h 715"/>
              <a:gd name="T24" fmla="*/ 313 w 631"/>
              <a:gd name="T25" fmla="*/ 51 h 715"/>
              <a:gd name="T26" fmla="*/ 554 w 631"/>
              <a:gd name="T27" fmla="*/ 255 h 715"/>
              <a:gd name="T28" fmla="*/ 575 w 631"/>
              <a:gd name="T29" fmla="*/ 270 h 715"/>
              <a:gd name="T30" fmla="*/ 605 w 631"/>
              <a:gd name="T31" fmla="*/ 496 h 715"/>
              <a:gd name="T32" fmla="*/ 597 w 631"/>
              <a:gd name="T33" fmla="*/ 562 h 715"/>
              <a:gd name="T34" fmla="*/ 473 w 631"/>
              <a:gd name="T35" fmla="*/ 634 h 715"/>
              <a:gd name="T36" fmla="*/ 393 w 631"/>
              <a:gd name="T37" fmla="*/ 656 h 715"/>
              <a:gd name="T38" fmla="*/ 379 w 631"/>
              <a:gd name="T39" fmla="*/ 678 h 715"/>
              <a:gd name="T40" fmla="*/ 269 w 631"/>
              <a:gd name="T41" fmla="*/ 715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1" h="715">
                <a:moveTo>
                  <a:pt x="269" y="715"/>
                </a:moveTo>
                <a:cubicBezTo>
                  <a:pt x="239" y="694"/>
                  <a:pt x="216" y="675"/>
                  <a:pt x="182" y="664"/>
                </a:cubicBezTo>
                <a:cubicBezTo>
                  <a:pt x="167" y="654"/>
                  <a:pt x="153" y="644"/>
                  <a:pt x="138" y="634"/>
                </a:cubicBezTo>
                <a:cubicBezTo>
                  <a:pt x="131" y="629"/>
                  <a:pt x="123" y="625"/>
                  <a:pt x="116" y="620"/>
                </a:cubicBezTo>
                <a:cubicBezTo>
                  <a:pt x="109" y="615"/>
                  <a:pt x="101" y="610"/>
                  <a:pt x="94" y="605"/>
                </a:cubicBezTo>
                <a:cubicBezTo>
                  <a:pt x="87" y="600"/>
                  <a:pt x="72" y="591"/>
                  <a:pt x="72" y="591"/>
                </a:cubicBezTo>
                <a:cubicBezTo>
                  <a:pt x="62" y="576"/>
                  <a:pt x="53" y="562"/>
                  <a:pt x="43" y="547"/>
                </a:cubicBezTo>
                <a:cubicBezTo>
                  <a:pt x="38" y="540"/>
                  <a:pt x="29" y="525"/>
                  <a:pt x="29" y="525"/>
                </a:cubicBezTo>
                <a:cubicBezTo>
                  <a:pt x="32" y="458"/>
                  <a:pt x="0" y="356"/>
                  <a:pt x="65" y="314"/>
                </a:cubicBezTo>
                <a:cubicBezTo>
                  <a:pt x="73" y="290"/>
                  <a:pt x="86" y="272"/>
                  <a:pt x="94" y="248"/>
                </a:cubicBezTo>
                <a:cubicBezTo>
                  <a:pt x="99" y="207"/>
                  <a:pt x="92" y="162"/>
                  <a:pt x="109" y="124"/>
                </a:cubicBezTo>
                <a:cubicBezTo>
                  <a:pt x="113" y="116"/>
                  <a:pt x="124" y="115"/>
                  <a:pt x="131" y="109"/>
                </a:cubicBezTo>
                <a:cubicBezTo>
                  <a:pt x="183" y="67"/>
                  <a:pt x="247" y="61"/>
                  <a:pt x="313" y="51"/>
                </a:cubicBezTo>
                <a:cubicBezTo>
                  <a:pt x="631" y="61"/>
                  <a:pt x="515" y="0"/>
                  <a:pt x="554" y="255"/>
                </a:cubicBezTo>
                <a:cubicBezTo>
                  <a:pt x="555" y="264"/>
                  <a:pt x="568" y="265"/>
                  <a:pt x="575" y="270"/>
                </a:cubicBezTo>
                <a:cubicBezTo>
                  <a:pt x="602" y="343"/>
                  <a:pt x="578" y="422"/>
                  <a:pt x="605" y="496"/>
                </a:cubicBezTo>
                <a:cubicBezTo>
                  <a:pt x="602" y="518"/>
                  <a:pt x="604" y="541"/>
                  <a:pt x="597" y="562"/>
                </a:cubicBezTo>
                <a:cubicBezTo>
                  <a:pt x="577" y="621"/>
                  <a:pt x="526" y="627"/>
                  <a:pt x="473" y="634"/>
                </a:cubicBezTo>
                <a:cubicBezTo>
                  <a:pt x="447" y="644"/>
                  <a:pt x="420" y="648"/>
                  <a:pt x="393" y="656"/>
                </a:cubicBezTo>
                <a:cubicBezTo>
                  <a:pt x="388" y="663"/>
                  <a:pt x="386" y="673"/>
                  <a:pt x="379" y="678"/>
                </a:cubicBezTo>
                <a:cubicBezTo>
                  <a:pt x="347" y="699"/>
                  <a:pt x="298" y="686"/>
                  <a:pt x="269" y="715"/>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3089" name="Freeform 33"/>
          <p:cNvSpPr>
            <a:spLocks/>
          </p:cNvSpPr>
          <p:nvPr/>
        </p:nvSpPr>
        <p:spPr bwMode="auto">
          <a:xfrm>
            <a:off x="6792914" y="4487863"/>
            <a:ext cx="941387" cy="938212"/>
          </a:xfrm>
          <a:custGeom>
            <a:avLst/>
            <a:gdLst>
              <a:gd name="T0" fmla="*/ 35 w 593"/>
              <a:gd name="T1" fmla="*/ 2 h 591"/>
              <a:gd name="T2" fmla="*/ 20 w 593"/>
              <a:gd name="T3" fmla="*/ 162 h 591"/>
              <a:gd name="T4" fmla="*/ 35 w 593"/>
              <a:gd name="T5" fmla="*/ 243 h 591"/>
              <a:gd name="T6" fmla="*/ 181 w 593"/>
              <a:gd name="T7" fmla="*/ 418 h 591"/>
              <a:gd name="T8" fmla="*/ 224 w 593"/>
              <a:gd name="T9" fmla="*/ 483 h 591"/>
              <a:gd name="T10" fmla="*/ 261 w 593"/>
              <a:gd name="T11" fmla="*/ 563 h 591"/>
              <a:gd name="T12" fmla="*/ 356 w 593"/>
              <a:gd name="T13" fmla="*/ 571 h 591"/>
              <a:gd name="T14" fmla="*/ 399 w 593"/>
              <a:gd name="T15" fmla="*/ 542 h 591"/>
              <a:gd name="T16" fmla="*/ 407 w 593"/>
              <a:gd name="T17" fmla="*/ 461 h 591"/>
              <a:gd name="T18" fmla="*/ 451 w 593"/>
              <a:gd name="T19" fmla="*/ 432 h 591"/>
              <a:gd name="T20" fmla="*/ 472 w 593"/>
              <a:gd name="T21" fmla="*/ 418 h 591"/>
              <a:gd name="T22" fmla="*/ 516 w 593"/>
              <a:gd name="T23" fmla="*/ 330 h 591"/>
              <a:gd name="T24" fmla="*/ 523 w 593"/>
              <a:gd name="T25" fmla="*/ 308 h 591"/>
              <a:gd name="T26" fmla="*/ 545 w 593"/>
              <a:gd name="T27" fmla="*/ 148 h 591"/>
              <a:gd name="T28" fmla="*/ 582 w 593"/>
              <a:gd name="T29" fmla="*/ 82 h 591"/>
              <a:gd name="T30" fmla="*/ 538 w 593"/>
              <a:gd name="T31" fmla="*/ 2 h 591"/>
              <a:gd name="T32" fmla="*/ 35 w 593"/>
              <a:gd name="T33" fmla="*/ 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3" h="591">
                <a:moveTo>
                  <a:pt x="35" y="2"/>
                </a:moveTo>
                <a:cubicBezTo>
                  <a:pt x="0" y="53"/>
                  <a:pt x="14" y="99"/>
                  <a:pt x="20" y="162"/>
                </a:cubicBezTo>
                <a:cubicBezTo>
                  <a:pt x="20" y="166"/>
                  <a:pt x="30" y="230"/>
                  <a:pt x="35" y="243"/>
                </a:cubicBezTo>
                <a:cubicBezTo>
                  <a:pt x="58" y="296"/>
                  <a:pt x="134" y="386"/>
                  <a:pt x="181" y="418"/>
                </a:cubicBezTo>
                <a:cubicBezTo>
                  <a:pt x="197" y="442"/>
                  <a:pt x="215" y="456"/>
                  <a:pt x="224" y="483"/>
                </a:cubicBezTo>
                <a:cubicBezTo>
                  <a:pt x="230" y="523"/>
                  <a:pt x="223" y="551"/>
                  <a:pt x="261" y="563"/>
                </a:cubicBezTo>
                <a:cubicBezTo>
                  <a:pt x="297" y="587"/>
                  <a:pt x="292" y="591"/>
                  <a:pt x="356" y="571"/>
                </a:cubicBezTo>
                <a:cubicBezTo>
                  <a:pt x="373" y="566"/>
                  <a:pt x="399" y="542"/>
                  <a:pt x="399" y="542"/>
                </a:cubicBezTo>
                <a:cubicBezTo>
                  <a:pt x="402" y="515"/>
                  <a:pt x="395" y="486"/>
                  <a:pt x="407" y="461"/>
                </a:cubicBezTo>
                <a:cubicBezTo>
                  <a:pt x="415" y="445"/>
                  <a:pt x="436" y="442"/>
                  <a:pt x="451" y="432"/>
                </a:cubicBezTo>
                <a:cubicBezTo>
                  <a:pt x="458" y="427"/>
                  <a:pt x="472" y="418"/>
                  <a:pt x="472" y="418"/>
                </a:cubicBezTo>
                <a:cubicBezTo>
                  <a:pt x="511" y="361"/>
                  <a:pt x="497" y="391"/>
                  <a:pt x="516" y="330"/>
                </a:cubicBezTo>
                <a:cubicBezTo>
                  <a:pt x="518" y="323"/>
                  <a:pt x="523" y="308"/>
                  <a:pt x="523" y="308"/>
                </a:cubicBezTo>
                <a:cubicBezTo>
                  <a:pt x="530" y="208"/>
                  <a:pt x="520" y="216"/>
                  <a:pt x="545" y="148"/>
                </a:cubicBezTo>
                <a:cubicBezTo>
                  <a:pt x="554" y="124"/>
                  <a:pt x="582" y="82"/>
                  <a:pt x="582" y="82"/>
                </a:cubicBezTo>
                <a:cubicBezTo>
                  <a:pt x="593" y="46"/>
                  <a:pt x="585" y="3"/>
                  <a:pt x="538" y="2"/>
                </a:cubicBezTo>
                <a:cubicBezTo>
                  <a:pt x="370" y="0"/>
                  <a:pt x="203" y="2"/>
                  <a:pt x="35" y="2"/>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3090" name="Freeform 34"/>
          <p:cNvSpPr>
            <a:spLocks/>
          </p:cNvSpPr>
          <p:nvPr/>
        </p:nvSpPr>
        <p:spPr bwMode="auto">
          <a:xfrm>
            <a:off x="7862888" y="4144964"/>
            <a:ext cx="1085850" cy="1235075"/>
          </a:xfrm>
          <a:custGeom>
            <a:avLst/>
            <a:gdLst>
              <a:gd name="T0" fmla="*/ 10 w 684"/>
              <a:gd name="T1" fmla="*/ 130 h 778"/>
              <a:gd name="T2" fmla="*/ 666 w 684"/>
              <a:gd name="T3" fmla="*/ 130 h 778"/>
              <a:gd name="T4" fmla="*/ 622 w 684"/>
              <a:gd name="T5" fmla="*/ 575 h 778"/>
              <a:gd name="T6" fmla="*/ 549 w 684"/>
              <a:gd name="T7" fmla="*/ 670 h 778"/>
              <a:gd name="T8" fmla="*/ 207 w 684"/>
              <a:gd name="T9" fmla="*/ 699 h 778"/>
              <a:gd name="T10" fmla="*/ 141 w 684"/>
              <a:gd name="T11" fmla="*/ 670 h 778"/>
              <a:gd name="T12" fmla="*/ 97 w 684"/>
              <a:gd name="T13" fmla="*/ 641 h 778"/>
              <a:gd name="T14" fmla="*/ 68 w 684"/>
              <a:gd name="T15" fmla="*/ 597 h 778"/>
              <a:gd name="T16" fmla="*/ 46 w 684"/>
              <a:gd name="T17" fmla="*/ 553 h 778"/>
              <a:gd name="T18" fmla="*/ 32 w 684"/>
              <a:gd name="T19" fmla="*/ 510 h 778"/>
              <a:gd name="T20" fmla="*/ 24 w 684"/>
              <a:gd name="T21" fmla="*/ 203 h 778"/>
              <a:gd name="T22" fmla="*/ 10 w 684"/>
              <a:gd name="T23" fmla="*/ 13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4" h="778">
                <a:moveTo>
                  <a:pt x="10" y="130"/>
                </a:moveTo>
                <a:cubicBezTo>
                  <a:pt x="219" y="63"/>
                  <a:pt x="412" y="0"/>
                  <a:pt x="666" y="130"/>
                </a:cubicBezTo>
                <a:cubicBezTo>
                  <a:pt x="680" y="137"/>
                  <a:pt x="684" y="484"/>
                  <a:pt x="622" y="575"/>
                </a:cubicBezTo>
                <a:cubicBezTo>
                  <a:pt x="609" y="615"/>
                  <a:pt x="589" y="657"/>
                  <a:pt x="549" y="670"/>
                </a:cubicBezTo>
                <a:cubicBezTo>
                  <a:pt x="480" y="778"/>
                  <a:pt x="321" y="702"/>
                  <a:pt x="207" y="699"/>
                </a:cubicBezTo>
                <a:cubicBezTo>
                  <a:pt x="183" y="691"/>
                  <a:pt x="165" y="678"/>
                  <a:pt x="141" y="670"/>
                </a:cubicBezTo>
                <a:cubicBezTo>
                  <a:pt x="126" y="660"/>
                  <a:pt x="112" y="651"/>
                  <a:pt x="97" y="641"/>
                </a:cubicBezTo>
                <a:cubicBezTo>
                  <a:pt x="82" y="631"/>
                  <a:pt x="68" y="597"/>
                  <a:pt x="68" y="597"/>
                </a:cubicBezTo>
                <a:cubicBezTo>
                  <a:pt x="44" y="521"/>
                  <a:pt x="82" y="634"/>
                  <a:pt x="46" y="553"/>
                </a:cubicBezTo>
                <a:cubicBezTo>
                  <a:pt x="40" y="539"/>
                  <a:pt x="32" y="510"/>
                  <a:pt x="32" y="510"/>
                </a:cubicBezTo>
                <a:cubicBezTo>
                  <a:pt x="29" y="408"/>
                  <a:pt x="31" y="305"/>
                  <a:pt x="24" y="203"/>
                </a:cubicBezTo>
                <a:cubicBezTo>
                  <a:pt x="22" y="167"/>
                  <a:pt x="0" y="174"/>
                  <a:pt x="10" y="130"/>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3091" name="Freeform 35"/>
          <p:cNvSpPr>
            <a:spLocks/>
          </p:cNvSpPr>
          <p:nvPr/>
        </p:nvSpPr>
        <p:spPr bwMode="auto">
          <a:xfrm>
            <a:off x="8534400" y="2297114"/>
            <a:ext cx="1582738" cy="2020887"/>
          </a:xfrm>
          <a:custGeom>
            <a:avLst/>
            <a:gdLst>
              <a:gd name="T0" fmla="*/ 289 w 1050"/>
              <a:gd name="T1" fmla="*/ 48 h 1273"/>
              <a:gd name="T2" fmla="*/ 238 w 1050"/>
              <a:gd name="T3" fmla="*/ 135 h 1273"/>
              <a:gd name="T4" fmla="*/ 223 w 1050"/>
              <a:gd name="T5" fmla="*/ 157 h 1273"/>
              <a:gd name="T6" fmla="*/ 216 w 1050"/>
              <a:gd name="T7" fmla="*/ 230 h 1273"/>
              <a:gd name="T8" fmla="*/ 187 w 1050"/>
              <a:gd name="T9" fmla="*/ 237 h 1273"/>
              <a:gd name="T10" fmla="*/ 238 w 1050"/>
              <a:gd name="T11" fmla="*/ 347 h 1273"/>
              <a:gd name="T12" fmla="*/ 230 w 1050"/>
              <a:gd name="T13" fmla="*/ 434 h 1273"/>
              <a:gd name="T14" fmla="*/ 99 w 1050"/>
              <a:gd name="T15" fmla="*/ 441 h 1273"/>
              <a:gd name="T16" fmla="*/ 143 w 1050"/>
              <a:gd name="T17" fmla="*/ 726 h 1273"/>
              <a:gd name="T18" fmla="*/ 136 w 1050"/>
              <a:gd name="T19" fmla="*/ 770 h 1273"/>
              <a:gd name="T20" fmla="*/ 143 w 1050"/>
              <a:gd name="T21" fmla="*/ 1156 h 1273"/>
              <a:gd name="T22" fmla="*/ 427 w 1050"/>
              <a:gd name="T23" fmla="*/ 1258 h 1273"/>
              <a:gd name="T24" fmla="*/ 748 w 1050"/>
              <a:gd name="T25" fmla="*/ 1265 h 1273"/>
              <a:gd name="T26" fmla="*/ 806 w 1050"/>
              <a:gd name="T27" fmla="*/ 1251 h 1273"/>
              <a:gd name="T28" fmla="*/ 828 w 1050"/>
              <a:gd name="T29" fmla="*/ 1236 h 1273"/>
              <a:gd name="T30" fmla="*/ 872 w 1050"/>
              <a:gd name="T31" fmla="*/ 1222 h 1273"/>
              <a:gd name="T32" fmla="*/ 916 w 1050"/>
              <a:gd name="T33" fmla="*/ 1192 h 1273"/>
              <a:gd name="T34" fmla="*/ 945 w 1050"/>
              <a:gd name="T35" fmla="*/ 1171 h 1273"/>
              <a:gd name="T36" fmla="*/ 1011 w 1050"/>
              <a:gd name="T37" fmla="*/ 1017 h 1273"/>
              <a:gd name="T38" fmla="*/ 1032 w 1050"/>
              <a:gd name="T39" fmla="*/ 543 h 1273"/>
              <a:gd name="T40" fmla="*/ 1018 w 1050"/>
              <a:gd name="T41" fmla="*/ 194 h 1273"/>
              <a:gd name="T42" fmla="*/ 945 w 1050"/>
              <a:gd name="T43" fmla="*/ 84 h 1273"/>
              <a:gd name="T44" fmla="*/ 901 w 1050"/>
              <a:gd name="T45" fmla="*/ 55 h 1273"/>
              <a:gd name="T46" fmla="*/ 828 w 1050"/>
              <a:gd name="T47" fmla="*/ 11 h 1273"/>
              <a:gd name="T48" fmla="*/ 274 w 1050"/>
              <a:gd name="T49" fmla="*/ 33 h 1273"/>
              <a:gd name="T50" fmla="*/ 289 w 1050"/>
              <a:gd name="T51" fmla="*/ 48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0" h="1273">
                <a:moveTo>
                  <a:pt x="289" y="48"/>
                </a:moveTo>
                <a:cubicBezTo>
                  <a:pt x="269" y="77"/>
                  <a:pt x="258" y="105"/>
                  <a:pt x="238" y="135"/>
                </a:cubicBezTo>
                <a:cubicBezTo>
                  <a:pt x="233" y="142"/>
                  <a:pt x="223" y="157"/>
                  <a:pt x="223" y="157"/>
                </a:cubicBezTo>
                <a:cubicBezTo>
                  <a:pt x="221" y="181"/>
                  <a:pt x="226" y="208"/>
                  <a:pt x="216" y="230"/>
                </a:cubicBezTo>
                <a:cubicBezTo>
                  <a:pt x="212" y="239"/>
                  <a:pt x="189" y="227"/>
                  <a:pt x="187" y="237"/>
                </a:cubicBezTo>
                <a:cubicBezTo>
                  <a:pt x="169" y="315"/>
                  <a:pt x="186" y="328"/>
                  <a:pt x="238" y="347"/>
                </a:cubicBezTo>
                <a:cubicBezTo>
                  <a:pt x="235" y="376"/>
                  <a:pt x="254" y="418"/>
                  <a:pt x="230" y="434"/>
                </a:cubicBezTo>
                <a:cubicBezTo>
                  <a:pt x="194" y="458"/>
                  <a:pt x="119" y="402"/>
                  <a:pt x="99" y="441"/>
                </a:cubicBezTo>
                <a:cubicBezTo>
                  <a:pt x="0" y="638"/>
                  <a:pt x="82" y="636"/>
                  <a:pt x="143" y="726"/>
                </a:cubicBezTo>
                <a:cubicBezTo>
                  <a:pt x="141" y="741"/>
                  <a:pt x="136" y="755"/>
                  <a:pt x="136" y="770"/>
                </a:cubicBezTo>
                <a:cubicBezTo>
                  <a:pt x="136" y="899"/>
                  <a:pt x="132" y="1028"/>
                  <a:pt x="143" y="1156"/>
                </a:cubicBezTo>
                <a:cubicBezTo>
                  <a:pt x="153" y="1273"/>
                  <a:pt x="380" y="1256"/>
                  <a:pt x="427" y="1258"/>
                </a:cubicBezTo>
                <a:cubicBezTo>
                  <a:pt x="537" y="1271"/>
                  <a:pt x="636" y="1271"/>
                  <a:pt x="748" y="1265"/>
                </a:cubicBezTo>
                <a:cubicBezTo>
                  <a:pt x="767" y="1260"/>
                  <a:pt x="790" y="1262"/>
                  <a:pt x="806" y="1251"/>
                </a:cubicBezTo>
                <a:cubicBezTo>
                  <a:pt x="813" y="1246"/>
                  <a:pt x="820" y="1240"/>
                  <a:pt x="828" y="1236"/>
                </a:cubicBezTo>
                <a:cubicBezTo>
                  <a:pt x="842" y="1230"/>
                  <a:pt x="872" y="1222"/>
                  <a:pt x="872" y="1222"/>
                </a:cubicBezTo>
                <a:cubicBezTo>
                  <a:pt x="887" y="1212"/>
                  <a:pt x="901" y="1202"/>
                  <a:pt x="916" y="1192"/>
                </a:cubicBezTo>
                <a:cubicBezTo>
                  <a:pt x="926" y="1185"/>
                  <a:pt x="945" y="1171"/>
                  <a:pt x="945" y="1171"/>
                </a:cubicBezTo>
                <a:cubicBezTo>
                  <a:pt x="976" y="1124"/>
                  <a:pt x="996" y="1072"/>
                  <a:pt x="1011" y="1017"/>
                </a:cubicBezTo>
                <a:cubicBezTo>
                  <a:pt x="1015" y="832"/>
                  <a:pt x="1019" y="709"/>
                  <a:pt x="1032" y="543"/>
                </a:cubicBezTo>
                <a:cubicBezTo>
                  <a:pt x="1029" y="400"/>
                  <a:pt x="1050" y="309"/>
                  <a:pt x="1018" y="194"/>
                </a:cubicBezTo>
                <a:cubicBezTo>
                  <a:pt x="1008" y="159"/>
                  <a:pt x="973" y="109"/>
                  <a:pt x="945" y="84"/>
                </a:cubicBezTo>
                <a:cubicBezTo>
                  <a:pt x="932" y="73"/>
                  <a:pt x="901" y="55"/>
                  <a:pt x="901" y="55"/>
                </a:cubicBezTo>
                <a:cubicBezTo>
                  <a:pt x="880" y="22"/>
                  <a:pt x="867" y="19"/>
                  <a:pt x="828" y="11"/>
                </a:cubicBezTo>
                <a:cubicBezTo>
                  <a:pt x="741" y="13"/>
                  <a:pt x="377" y="0"/>
                  <a:pt x="274" y="33"/>
                </a:cubicBezTo>
                <a:cubicBezTo>
                  <a:pt x="265" y="62"/>
                  <a:pt x="260" y="57"/>
                  <a:pt x="289" y="48"/>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Class 1 July 15 1:30-4:00 pm </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0FF11F75-A064-4C32-913B-285340A8BAC6}" type="slidenum">
              <a:rPr lang="en-US" smtClean="0">
                <a:solidFill>
                  <a:prstClr val="black">
                    <a:tint val="75000"/>
                  </a:prstClr>
                </a:solidFill>
              </a:rPr>
              <a:pPr/>
              <a:t>47</a:t>
            </a:fld>
            <a:endParaRPr lang="en-US">
              <a:solidFill>
                <a:prstClr val="black">
                  <a:tint val="75000"/>
                </a:prstClr>
              </a:solidFill>
            </a:endParaRPr>
          </a:p>
        </p:txBody>
      </p:sp>
    </p:spTree>
    <p:extLst>
      <p:ext uri="{BB962C8B-B14F-4D97-AF65-F5344CB8AC3E}">
        <p14:creationId xmlns:p14="http://schemas.microsoft.com/office/powerpoint/2010/main" xmlns="" val="24078326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3072"/>
                                        </p:tgtEl>
                                        <p:attrNameLst>
                                          <p:attrName>style.visibility</p:attrName>
                                        </p:attrNameLst>
                                      </p:cBhvr>
                                      <p:to>
                                        <p:strVal val="visible"/>
                                      </p:to>
                                    </p:set>
                                    <p:animEffect transition="in" filter="blinds(horizontal)">
                                      <p:cBhvr>
                                        <p:cTn id="7" dur="500"/>
                                        <p:tgtEl>
                                          <p:spTgt spid="173072"/>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73082"/>
                                        </p:tgtEl>
                                        <p:attrNameLst>
                                          <p:attrName>style.visibility</p:attrName>
                                        </p:attrNameLst>
                                      </p:cBhvr>
                                      <p:to>
                                        <p:strVal val="visible"/>
                                      </p:to>
                                    </p:set>
                                    <p:animEffect transition="in" filter="blinds(horizontal)">
                                      <p:cBhvr>
                                        <p:cTn id="11" dur="500"/>
                                        <p:tgtEl>
                                          <p:spTgt spid="17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72" grpId="0" animBg="1"/>
      <p:bldP spid="173082"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7154" name="Group 2"/>
          <p:cNvGrpSpPr>
            <a:grpSpLocks/>
          </p:cNvGrpSpPr>
          <p:nvPr/>
        </p:nvGrpSpPr>
        <p:grpSpPr bwMode="auto">
          <a:xfrm>
            <a:off x="1947863" y="76200"/>
            <a:ext cx="8186738" cy="6172200"/>
            <a:chOff x="267" y="0"/>
            <a:chExt cx="5157" cy="3888"/>
          </a:xfrm>
        </p:grpSpPr>
        <p:pic>
          <p:nvPicPr>
            <p:cNvPr id="177155" name="Picture 3" descr="WavesofInnovationgraph_00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4" y="166"/>
              <a:ext cx="4992" cy="3674"/>
            </a:xfrm>
            <a:prstGeom prst="rect">
              <a:avLst/>
            </a:prstGeom>
            <a:noFill/>
            <a:extLst>
              <a:ext uri="{909E8E84-426E-40DD-AFC4-6F175D3DCCD1}">
                <a14:hiddenFill xmlns:a14="http://schemas.microsoft.com/office/drawing/2010/main" xmlns="">
                  <a:solidFill>
                    <a:srgbClr val="FFFFFF"/>
                  </a:solidFill>
                </a14:hiddenFill>
              </a:ext>
            </a:extLst>
          </p:spPr>
        </p:pic>
        <p:sp>
          <p:nvSpPr>
            <p:cNvPr id="177156" name="Rectangle 4"/>
            <p:cNvSpPr>
              <a:spLocks noChangeArrowheads="1"/>
            </p:cNvSpPr>
            <p:nvPr/>
          </p:nvSpPr>
          <p:spPr bwMode="auto">
            <a:xfrm>
              <a:off x="1680" y="1008"/>
              <a:ext cx="1440" cy="33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77157" name="Rectangle 5"/>
            <p:cNvSpPr>
              <a:spLocks noChangeArrowheads="1"/>
            </p:cNvSpPr>
            <p:nvPr/>
          </p:nvSpPr>
          <p:spPr bwMode="auto">
            <a:xfrm>
              <a:off x="288" y="3696"/>
              <a:ext cx="5136" cy="19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GB" altLang="en-US" b="1">
                  <a:solidFill>
                    <a:prstClr val="black"/>
                  </a:solidFill>
                  <a:latin typeface="Arial Narrow" panose="020B0606020202030204" pitchFamily="34" charset="0"/>
                </a:rPr>
                <a:t>1785               1845               1900           1950       1990           2020</a:t>
              </a:r>
            </a:p>
          </p:txBody>
        </p:sp>
        <p:sp>
          <p:nvSpPr>
            <p:cNvPr id="177158" name="Text Box 6"/>
            <p:cNvSpPr txBox="1">
              <a:spLocks noChangeArrowheads="1"/>
            </p:cNvSpPr>
            <p:nvPr/>
          </p:nvSpPr>
          <p:spPr bwMode="auto">
            <a:xfrm rot="16200000">
              <a:off x="1" y="1598"/>
              <a:ext cx="76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b="1">
                  <a:solidFill>
                    <a:prstClr val="black"/>
                  </a:solidFill>
                </a:rPr>
                <a:t>Innovation</a:t>
              </a:r>
            </a:p>
          </p:txBody>
        </p:sp>
        <p:sp>
          <p:nvSpPr>
            <p:cNvPr id="177159" name="Text Box 7"/>
            <p:cNvSpPr txBox="1">
              <a:spLocks noChangeArrowheads="1"/>
            </p:cNvSpPr>
            <p:nvPr/>
          </p:nvSpPr>
          <p:spPr bwMode="auto">
            <a:xfrm>
              <a:off x="720" y="2784"/>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1</a:t>
              </a:r>
              <a:r>
                <a:rPr lang="en-GB" altLang="en-US" b="1" baseline="30000">
                  <a:solidFill>
                    <a:srgbClr val="CC00CC"/>
                  </a:solidFill>
                  <a:latin typeface="Arial Narrow" panose="020B0606020202030204" pitchFamily="34" charset="0"/>
                </a:rPr>
                <a:t>st</a:t>
              </a:r>
              <a:r>
                <a:rPr lang="en-GB" altLang="en-US" b="1">
                  <a:solidFill>
                    <a:srgbClr val="CC00CC"/>
                  </a:solidFill>
                  <a:latin typeface="Arial Narrow" panose="020B0606020202030204" pitchFamily="34" charset="0"/>
                </a:rPr>
                <a:t> wave</a:t>
              </a:r>
            </a:p>
          </p:txBody>
        </p:sp>
        <p:sp>
          <p:nvSpPr>
            <p:cNvPr id="177160" name="Text Box 8"/>
            <p:cNvSpPr txBox="1">
              <a:spLocks noChangeArrowheads="1"/>
            </p:cNvSpPr>
            <p:nvPr/>
          </p:nvSpPr>
          <p:spPr bwMode="auto">
            <a:xfrm>
              <a:off x="1728" y="2256"/>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2</a:t>
              </a:r>
              <a:r>
                <a:rPr lang="en-GB" altLang="en-US" b="1" baseline="30000">
                  <a:solidFill>
                    <a:srgbClr val="CC00CC"/>
                  </a:solidFill>
                  <a:latin typeface="Arial Narrow" panose="020B0606020202030204" pitchFamily="34" charset="0"/>
                </a:rPr>
                <a:t>nd</a:t>
              </a:r>
              <a:r>
                <a:rPr lang="en-GB" altLang="en-US" b="1">
                  <a:solidFill>
                    <a:srgbClr val="CC00CC"/>
                  </a:solidFill>
                  <a:latin typeface="Arial Narrow" panose="020B0606020202030204" pitchFamily="34" charset="0"/>
                </a:rPr>
                <a:t> wave</a:t>
              </a:r>
            </a:p>
          </p:txBody>
        </p:sp>
        <p:sp>
          <p:nvSpPr>
            <p:cNvPr id="177161" name="Text Box 9"/>
            <p:cNvSpPr txBox="1">
              <a:spLocks noChangeArrowheads="1"/>
            </p:cNvSpPr>
            <p:nvPr/>
          </p:nvSpPr>
          <p:spPr bwMode="auto">
            <a:xfrm>
              <a:off x="2640" y="1776"/>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3</a:t>
              </a:r>
              <a:r>
                <a:rPr lang="en-GB" altLang="en-US" b="1" baseline="30000">
                  <a:solidFill>
                    <a:srgbClr val="CC00CC"/>
                  </a:solidFill>
                  <a:latin typeface="Arial Narrow" panose="020B0606020202030204" pitchFamily="34" charset="0"/>
                </a:rPr>
                <a:t>rd</a:t>
              </a:r>
              <a:r>
                <a:rPr lang="en-GB" altLang="en-US" b="1">
                  <a:solidFill>
                    <a:srgbClr val="CC00CC"/>
                  </a:solidFill>
                  <a:latin typeface="Arial Narrow" panose="020B0606020202030204" pitchFamily="34" charset="0"/>
                </a:rPr>
                <a:t> wave</a:t>
              </a:r>
            </a:p>
          </p:txBody>
        </p:sp>
        <p:sp>
          <p:nvSpPr>
            <p:cNvPr id="177162" name="Text Box 10"/>
            <p:cNvSpPr txBox="1">
              <a:spLocks noChangeArrowheads="1"/>
            </p:cNvSpPr>
            <p:nvPr/>
          </p:nvSpPr>
          <p:spPr bwMode="auto">
            <a:xfrm>
              <a:off x="3312" y="1248"/>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4</a:t>
              </a:r>
              <a:r>
                <a:rPr lang="en-GB" altLang="en-US" b="1" baseline="30000">
                  <a:solidFill>
                    <a:srgbClr val="CC00CC"/>
                  </a:solidFill>
                  <a:latin typeface="Arial Narrow" panose="020B0606020202030204" pitchFamily="34" charset="0"/>
                </a:rPr>
                <a:t>th</a:t>
              </a:r>
              <a:r>
                <a:rPr lang="en-GB" altLang="en-US" b="1">
                  <a:solidFill>
                    <a:srgbClr val="CC00CC"/>
                  </a:solidFill>
                  <a:latin typeface="Arial Narrow" panose="020B0606020202030204" pitchFamily="34" charset="0"/>
                </a:rPr>
                <a:t> wave</a:t>
              </a:r>
            </a:p>
          </p:txBody>
        </p:sp>
        <p:sp>
          <p:nvSpPr>
            <p:cNvPr id="177163" name="Text Box 11"/>
            <p:cNvSpPr txBox="1">
              <a:spLocks noChangeArrowheads="1"/>
            </p:cNvSpPr>
            <p:nvPr/>
          </p:nvSpPr>
          <p:spPr bwMode="auto">
            <a:xfrm>
              <a:off x="3696" y="720"/>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 5</a:t>
              </a:r>
              <a:r>
                <a:rPr lang="en-GB" altLang="en-US" b="1" baseline="30000">
                  <a:solidFill>
                    <a:srgbClr val="CC00CC"/>
                  </a:solidFill>
                  <a:latin typeface="Arial Narrow" panose="020B0606020202030204" pitchFamily="34" charset="0"/>
                </a:rPr>
                <a:t>th</a:t>
              </a:r>
              <a:r>
                <a:rPr lang="en-GB" altLang="en-US" b="1">
                  <a:solidFill>
                    <a:srgbClr val="CC00CC"/>
                  </a:solidFill>
                  <a:latin typeface="Arial Narrow" panose="020B0606020202030204" pitchFamily="34" charset="0"/>
                </a:rPr>
                <a:t> wave</a:t>
              </a:r>
            </a:p>
          </p:txBody>
        </p:sp>
        <p:sp>
          <p:nvSpPr>
            <p:cNvPr id="177164" name="Text Box 12"/>
            <p:cNvSpPr txBox="1">
              <a:spLocks noChangeArrowheads="1"/>
            </p:cNvSpPr>
            <p:nvPr/>
          </p:nvSpPr>
          <p:spPr bwMode="auto">
            <a:xfrm>
              <a:off x="4416" y="0"/>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 6</a:t>
              </a:r>
              <a:r>
                <a:rPr lang="en-GB" altLang="en-US" b="1" baseline="30000">
                  <a:solidFill>
                    <a:srgbClr val="CC00CC"/>
                  </a:solidFill>
                  <a:latin typeface="Arial Narrow" panose="020B0606020202030204" pitchFamily="34" charset="0"/>
                </a:rPr>
                <a:t>th</a:t>
              </a:r>
              <a:r>
                <a:rPr lang="en-GB" altLang="en-US" b="1">
                  <a:solidFill>
                    <a:srgbClr val="CC00CC"/>
                  </a:solidFill>
                  <a:latin typeface="Arial Narrow" panose="020B0606020202030204" pitchFamily="34" charset="0"/>
                </a:rPr>
                <a:t> wave</a:t>
              </a:r>
            </a:p>
          </p:txBody>
        </p:sp>
      </p:grpSp>
      <p:sp>
        <p:nvSpPr>
          <p:cNvPr id="177168" name="Text Box 16"/>
          <p:cNvSpPr txBox="1">
            <a:spLocks noChangeArrowheads="1"/>
          </p:cNvSpPr>
          <p:nvPr/>
        </p:nvSpPr>
        <p:spPr bwMode="auto">
          <a:xfrm>
            <a:off x="3323821" y="1190626"/>
            <a:ext cx="1429559" cy="1200329"/>
          </a:xfrm>
          <a:prstGeom prst="rect">
            <a:avLst/>
          </a:prstGeom>
          <a:solidFill>
            <a:schemeClr val="bg1"/>
          </a:solidFill>
          <a:ln>
            <a:noFill/>
          </a:ln>
          <a:effectLst/>
          <a:extLst>
            <a:ext uri="{91240B29-F687-4F45-9708-019B960494DF}">
              <a14:hiddenLine xmlns:a14="http://schemas.microsoft.com/office/drawing/2010/main" xmlns="" w="952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pPr algn="ctr"/>
            <a:r>
              <a:rPr lang="en-GB" altLang="en-US">
                <a:solidFill>
                  <a:srgbClr val="FF0000"/>
                </a:solidFill>
              </a:rPr>
              <a:t>Steam power</a:t>
            </a:r>
          </a:p>
          <a:p>
            <a:pPr algn="ctr"/>
            <a:r>
              <a:rPr lang="en-GB" altLang="en-US">
                <a:solidFill>
                  <a:srgbClr val="FF0000"/>
                </a:solidFill>
              </a:rPr>
              <a:t>Railroad</a:t>
            </a:r>
          </a:p>
          <a:p>
            <a:pPr algn="ctr"/>
            <a:r>
              <a:rPr lang="en-GB" altLang="en-US">
                <a:solidFill>
                  <a:srgbClr val="FF0000"/>
                </a:solidFill>
              </a:rPr>
              <a:t>Steel</a:t>
            </a:r>
          </a:p>
          <a:p>
            <a:pPr algn="ctr"/>
            <a:r>
              <a:rPr lang="en-GB" altLang="en-US">
                <a:solidFill>
                  <a:srgbClr val="FF0000"/>
                </a:solidFill>
              </a:rPr>
              <a:t>cotton</a:t>
            </a:r>
          </a:p>
        </p:txBody>
      </p:sp>
      <p:sp>
        <p:nvSpPr>
          <p:cNvPr id="177169" name="Line 17"/>
          <p:cNvSpPr>
            <a:spLocks noChangeShapeType="1"/>
          </p:cNvSpPr>
          <p:nvPr/>
        </p:nvSpPr>
        <p:spPr bwMode="auto">
          <a:xfrm>
            <a:off x="4191000" y="2819400"/>
            <a:ext cx="381000" cy="838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7170" name="Text Box 18"/>
          <p:cNvSpPr txBox="1">
            <a:spLocks noChangeArrowheads="1"/>
          </p:cNvSpPr>
          <p:nvPr/>
        </p:nvSpPr>
        <p:spPr bwMode="auto">
          <a:xfrm>
            <a:off x="2514601" y="76201"/>
            <a:ext cx="5457135" cy="584775"/>
          </a:xfrm>
          <a:prstGeom prst="rect">
            <a:avLst/>
          </a:prstGeom>
          <a:noFill/>
          <a:ln>
            <a:noFill/>
          </a:ln>
          <a:effectLst/>
          <a:extLst>
            <a:ext uri="{909E8E84-426E-40DD-AFC4-6F175D3DCCD1}">
              <a14:hiddenFill xmlns:a14="http://schemas.microsoft.com/office/drawing/2010/main" xmlns="">
                <a:solidFill>
                  <a:srgbClr val="E2F43A"/>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3200">
                <a:solidFill>
                  <a:srgbClr val="3333CC"/>
                </a:solidFill>
              </a:rPr>
              <a:t>Waves of Innovation since 1785</a:t>
            </a:r>
          </a:p>
        </p:txBody>
      </p:sp>
      <p:sp>
        <p:nvSpPr>
          <p:cNvPr id="177172" name="Text Box 20"/>
          <p:cNvSpPr txBox="1">
            <a:spLocks noChangeArrowheads="1"/>
          </p:cNvSpPr>
          <p:nvPr/>
        </p:nvSpPr>
        <p:spPr bwMode="auto">
          <a:xfrm>
            <a:off x="5822950" y="6477001"/>
            <a:ext cx="4832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a:solidFill>
                  <a:prstClr val="black"/>
                </a:solidFill>
                <a:latin typeface="Times New Roman" panose="02020603050405020304" pitchFamily="18" charset="0"/>
              </a:rPr>
              <a:t>Source: Hargroves, K. and Smith, M. (2005), p 17.</a:t>
            </a:r>
          </a:p>
        </p:txBody>
      </p:sp>
      <p:sp>
        <p:nvSpPr>
          <p:cNvPr id="177173" name="Freeform 21"/>
          <p:cNvSpPr>
            <a:spLocks/>
          </p:cNvSpPr>
          <p:nvPr/>
        </p:nvSpPr>
        <p:spPr bwMode="auto">
          <a:xfrm>
            <a:off x="2895600" y="5029200"/>
            <a:ext cx="914400" cy="762000"/>
          </a:xfrm>
          <a:custGeom>
            <a:avLst/>
            <a:gdLst>
              <a:gd name="T0" fmla="*/ 206 w 563"/>
              <a:gd name="T1" fmla="*/ 0 h 467"/>
              <a:gd name="T2" fmla="*/ 381 w 563"/>
              <a:gd name="T3" fmla="*/ 15 h 467"/>
              <a:gd name="T4" fmla="*/ 491 w 563"/>
              <a:gd name="T5" fmla="*/ 80 h 467"/>
              <a:gd name="T6" fmla="*/ 534 w 563"/>
              <a:gd name="T7" fmla="*/ 109 h 467"/>
              <a:gd name="T8" fmla="*/ 556 w 563"/>
              <a:gd name="T9" fmla="*/ 241 h 467"/>
              <a:gd name="T10" fmla="*/ 549 w 563"/>
              <a:gd name="T11" fmla="*/ 365 h 467"/>
              <a:gd name="T12" fmla="*/ 505 w 563"/>
              <a:gd name="T13" fmla="*/ 379 h 467"/>
              <a:gd name="T14" fmla="*/ 549 w 563"/>
              <a:gd name="T15" fmla="*/ 438 h 467"/>
              <a:gd name="T16" fmla="*/ 513 w 563"/>
              <a:gd name="T17" fmla="*/ 467 h 467"/>
              <a:gd name="T18" fmla="*/ 39 w 563"/>
              <a:gd name="T19" fmla="*/ 459 h 467"/>
              <a:gd name="T20" fmla="*/ 2 w 563"/>
              <a:gd name="T21" fmla="*/ 423 h 467"/>
              <a:gd name="T22" fmla="*/ 10 w 563"/>
              <a:gd name="T23" fmla="*/ 182 h 467"/>
              <a:gd name="T24" fmla="*/ 24 w 563"/>
              <a:gd name="T25" fmla="*/ 139 h 467"/>
              <a:gd name="T26" fmla="*/ 90 w 563"/>
              <a:gd name="T27" fmla="*/ 37 h 467"/>
              <a:gd name="T28" fmla="*/ 206 w 563"/>
              <a:gd name="T29"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3" h="467">
                <a:moveTo>
                  <a:pt x="206" y="0"/>
                </a:moveTo>
                <a:cubicBezTo>
                  <a:pt x="265" y="5"/>
                  <a:pt x="322" y="15"/>
                  <a:pt x="381" y="15"/>
                </a:cubicBezTo>
                <a:cubicBezTo>
                  <a:pt x="422" y="28"/>
                  <a:pt x="456" y="57"/>
                  <a:pt x="491" y="80"/>
                </a:cubicBezTo>
                <a:cubicBezTo>
                  <a:pt x="505" y="90"/>
                  <a:pt x="534" y="109"/>
                  <a:pt x="534" y="109"/>
                </a:cubicBezTo>
                <a:cubicBezTo>
                  <a:pt x="550" y="152"/>
                  <a:pt x="542" y="198"/>
                  <a:pt x="556" y="241"/>
                </a:cubicBezTo>
                <a:cubicBezTo>
                  <a:pt x="554" y="282"/>
                  <a:pt x="563" y="326"/>
                  <a:pt x="549" y="365"/>
                </a:cubicBezTo>
                <a:cubicBezTo>
                  <a:pt x="544" y="379"/>
                  <a:pt x="505" y="379"/>
                  <a:pt x="505" y="379"/>
                </a:cubicBezTo>
                <a:cubicBezTo>
                  <a:pt x="489" y="430"/>
                  <a:pt x="509" y="424"/>
                  <a:pt x="549" y="438"/>
                </a:cubicBezTo>
                <a:cubicBezTo>
                  <a:pt x="541" y="461"/>
                  <a:pt x="546" y="467"/>
                  <a:pt x="513" y="467"/>
                </a:cubicBezTo>
                <a:cubicBezTo>
                  <a:pt x="355" y="467"/>
                  <a:pt x="197" y="462"/>
                  <a:pt x="39" y="459"/>
                </a:cubicBezTo>
                <a:cubicBezTo>
                  <a:pt x="29" y="452"/>
                  <a:pt x="2" y="440"/>
                  <a:pt x="2" y="423"/>
                </a:cubicBezTo>
                <a:cubicBezTo>
                  <a:pt x="0" y="343"/>
                  <a:pt x="4" y="262"/>
                  <a:pt x="10" y="182"/>
                </a:cubicBezTo>
                <a:cubicBezTo>
                  <a:pt x="11" y="167"/>
                  <a:pt x="21" y="154"/>
                  <a:pt x="24" y="139"/>
                </a:cubicBezTo>
                <a:cubicBezTo>
                  <a:pt x="33" y="102"/>
                  <a:pt x="40" y="42"/>
                  <a:pt x="90" y="37"/>
                </a:cubicBezTo>
                <a:cubicBezTo>
                  <a:pt x="129" y="33"/>
                  <a:pt x="192" y="43"/>
                  <a:pt x="206" y="0"/>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7174" name="Freeform 22"/>
          <p:cNvSpPr>
            <a:spLocks/>
          </p:cNvSpPr>
          <p:nvPr/>
        </p:nvSpPr>
        <p:spPr bwMode="auto">
          <a:xfrm>
            <a:off x="4278314" y="4597400"/>
            <a:ext cx="1425575" cy="1119188"/>
          </a:xfrm>
          <a:custGeom>
            <a:avLst/>
            <a:gdLst>
              <a:gd name="T0" fmla="*/ 241 w 898"/>
              <a:gd name="T1" fmla="*/ 677 h 705"/>
              <a:gd name="T2" fmla="*/ 175 w 898"/>
              <a:gd name="T3" fmla="*/ 647 h 705"/>
              <a:gd name="T4" fmla="*/ 95 w 898"/>
              <a:gd name="T5" fmla="*/ 567 h 705"/>
              <a:gd name="T6" fmla="*/ 51 w 898"/>
              <a:gd name="T7" fmla="*/ 414 h 705"/>
              <a:gd name="T8" fmla="*/ 29 w 898"/>
              <a:gd name="T9" fmla="*/ 327 h 705"/>
              <a:gd name="T10" fmla="*/ 102 w 898"/>
              <a:gd name="T11" fmla="*/ 108 h 705"/>
              <a:gd name="T12" fmla="*/ 562 w 898"/>
              <a:gd name="T13" fmla="*/ 115 h 705"/>
              <a:gd name="T14" fmla="*/ 533 w 898"/>
              <a:gd name="T15" fmla="*/ 626 h 705"/>
              <a:gd name="T16" fmla="*/ 299 w 898"/>
              <a:gd name="T17" fmla="*/ 669 h 705"/>
              <a:gd name="T18" fmla="*/ 234 w 898"/>
              <a:gd name="T19" fmla="*/ 684 h 705"/>
              <a:gd name="T20" fmla="*/ 241 w 898"/>
              <a:gd name="T21" fmla="*/ 677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8" h="705">
                <a:moveTo>
                  <a:pt x="241" y="677"/>
                </a:moveTo>
                <a:cubicBezTo>
                  <a:pt x="218" y="669"/>
                  <a:pt x="194" y="664"/>
                  <a:pt x="175" y="647"/>
                </a:cubicBezTo>
                <a:cubicBezTo>
                  <a:pt x="146" y="621"/>
                  <a:pt x="126" y="588"/>
                  <a:pt x="95" y="567"/>
                </a:cubicBezTo>
                <a:cubicBezTo>
                  <a:pt x="39" y="485"/>
                  <a:pt x="69" y="571"/>
                  <a:pt x="51" y="414"/>
                </a:cubicBezTo>
                <a:cubicBezTo>
                  <a:pt x="48" y="384"/>
                  <a:pt x="29" y="327"/>
                  <a:pt x="29" y="327"/>
                </a:cubicBezTo>
                <a:cubicBezTo>
                  <a:pt x="34" y="217"/>
                  <a:pt x="0" y="141"/>
                  <a:pt x="102" y="108"/>
                </a:cubicBezTo>
                <a:cubicBezTo>
                  <a:pt x="255" y="110"/>
                  <a:pt x="460" y="0"/>
                  <a:pt x="562" y="115"/>
                </a:cubicBezTo>
                <a:cubicBezTo>
                  <a:pt x="898" y="494"/>
                  <a:pt x="695" y="564"/>
                  <a:pt x="533" y="626"/>
                </a:cubicBezTo>
                <a:cubicBezTo>
                  <a:pt x="477" y="705"/>
                  <a:pt x="418" y="665"/>
                  <a:pt x="299" y="669"/>
                </a:cubicBezTo>
                <a:cubicBezTo>
                  <a:pt x="277" y="673"/>
                  <a:pt x="256" y="684"/>
                  <a:pt x="234" y="684"/>
                </a:cubicBezTo>
                <a:cubicBezTo>
                  <a:pt x="231" y="684"/>
                  <a:pt x="239" y="679"/>
                  <a:pt x="241" y="677"/>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7175" name="Freeform 23"/>
          <p:cNvSpPr>
            <a:spLocks/>
          </p:cNvSpPr>
          <p:nvPr/>
        </p:nvSpPr>
        <p:spPr bwMode="auto">
          <a:xfrm>
            <a:off x="5599113" y="4456113"/>
            <a:ext cx="1001712" cy="1135062"/>
          </a:xfrm>
          <a:custGeom>
            <a:avLst/>
            <a:gdLst>
              <a:gd name="T0" fmla="*/ 269 w 631"/>
              <a:gd name="T1" fmla="*/ 715 h 715"/>
              <a:gd name="T2" fmla="*/ 182 w 631"/>
              <a:gd name="T3" fmla="*/ 664 h 715"/>
              <a:gd name="T4" fmla="*/ 138 w 631"/>
              <a:gd name="T5" fmla="*/ 634 h 715"/>
              <a:gd name="T6" fmla="*/ 116 w 631"/>
              <a:gd name="T7" fmla="*/ 620 h 715"/>
              <a:gd name="T8" fmla="*/ 94 w 631"/>
              <a:gd name="T9" fmla="*/ 605 h 715"/>
              <a:gd name="T10" fmla="*/ 72 w 631"/>
              <a:gd name="T11" fmla="*/ 591 h 715"/>
              <a:gd name="T12" fmla="*/ 43 w 631"/>
              <a:gd name="T13" fmla="*/ 547 h 715"/>
              <a:gd name="T14" fmla="*/ 29 w 631"/>
              <a:gd name="T15" fmla="*/ 525 h 715"/>
              <a:gd name="T16" fmla="*/ 65 w 631"/>
              <a:gd name="T17" fmla="*/ 314 h 715"/>
              <a:gd name="T18" fmla="*/ 94 w 631"/>
              <a:gd name="T19" fmla="*/ 248 h 715"/>
              <a:gd name="T20" fmla="*/ 109 w 631"/>
              <a:gd name="T21" fmla="*/ 124 h 715"/>
              <a:gd name="T22" fmla="*/ 131 w 631"/>
              <a:gd name="T23" fmla="*/ 109 h 715"/>
              <a:gd name="T24" fmla="*/ 313 w 631"/>
              <a:gd name="T25" fmla="*/ 51 h 715"/>
              <a:gd name="T26" fmla="*/ 554 w 631"/>
              <a:gd name="T27" fmla="*/ 255 h 715"/>
              <a:gd name="T28" fmla="*/ 575 w 631"/>
              <a:gd name="T29" fmla="*/ 270 h 715"/>
              <a:gd name="T30" fmla="*/ 605 w 631"/>
              <a:gd name="T31" fmla="*/ 496 h 715"/>
              <a:gd name="T32" fmla="*/ 597 w 631"/>
              <a:gd name="T33" fmla="*/ 562 h 715"/>
              <a:gd name="T34" fmla="*/ 473 w 631"/>
              <a:gd name="T35" fmla="*/ 634 h 715"/>
              <a:gd name="T36" fmla="*/ 393 w 631"/>
              <a:gd name="T37" fmla="*/ 656 h 715"/>
              <a:gd name="T38" fmla="*/ 379 w 631"/>
              <a:gd name="T39" fmla="*/ 678 h 715"/>
              <a:gd name="T40" fmla="*/ 269 w 631"/>
              <a:gd name="T41" fmla="*/ 715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1" h="715">
                <a:moveTo>
                  <a:pt x="269" y="715"/>
                </a:moveTo>
                <a:cubicBezTo>
                  <a:pt x="239" y="694"/>
                  <a:pt x="216" y="675"/>
                  <a:pt x="182" y="664"/>
                </a:cubicBezTo>
                <a:cubicBezTo>
                  <a:pt x="167" y="654"/>
                  <a:pt x="153" y="644"/>
                  <a:pt x="138" y="634"/>
                </a:cubicBezTo>
                <a:cubicBezTo>
                  <a:pt x="131" y="629"/>
                  <a:pt x="123" y="625"/>
                  <a:pt x="116" y="620"/>
                </a:cubicBezTo>
                <a:cubicBezTo>
                  <a:pt x="109" y="615"/>
                  <a:pt x="101" y="610"/>
                  <a:pt x="94" y="605"/>
                </a:cubicBezTo>
                <a:cubicBezTo>
                  <a:pt x="87" y="600"/>
                  <a:pt x="72" y="591"/>
                  <a:pt x="72" y="591"/>
                </a:cubicBezTo>
                <a:cubicBezTo>
                  <a:pt x="62" y="576"/>
                  <a:pt x="53" y="562"/>
                  <a:pt x="43" y="547"/>
                </a:cubicBezTo>
                <a:cubicBezTo>
                  <a:pt x="38" y="540"/>
                  <a:pt x="29" y="525"/>
                  <a:pt x="29" y="525"/>
                </a:cubicBezTo>
                <a:cubicBezTo>
                  <a:pt x="32" y="458"/>
                  <a:pt x="0" y="356"/>
                  <a:pt x="65" y="314"/>
                </a:cubicBezTo>
                <a:cubicBezTo>
                  <a:pt x="73" y="290"/>
                  <a:pt x="86" y="272"/>
                  <a:pt x="94" y="248"/>
                </a:cubicBezTo>
                <a:cubicBezTo>
                  <a:pt x="99" y="207"/>
                  <a:pt x="92" y="162"/>
                  <a:pt x="109" y="124"/>
                </a:cubicBezTo>
                <a:cubicBezTo>
                  <a:pt x="113" y="116"/>
                  <a:pt x="124" y="115"/>
                  <a:pt x="131" y="109"/>
                </a:cubicBezTo>
                <a:cubicBezTo>
                  <a:pt x="183" y="67"/>
                  <a:pt x="247" y="61"/>
                  <a:pt x="313" y="51"/>
                </a:cubicBezTo>
                <a:cubicBezTo>
                  <a:pt x="631" y="61"/>
                  <a:pt x="515" y="0"/>
                  <a:pt x="554" y="255"/>
                </a:cubicBezTo>
                <a:cubicBezTo>
                  <a:pt x="555" y="264"/>
                  <a:pt x="568" y="265"/>
                  <a:pt x="575" y="270"/>
                </a:cubicBezTo>
                <a:cubicBezTo>
                  <a:pt x="602" y="343"/>
                  <a:pt x="578" y="422"/>
                  <a:pt x="605" y="496"/>
                </a:cubicBezTo>
                <a:cubicBezTo>
                  <a:pt x="602" y="518"/>
                  <a:pt x="604" y="541"/>
                  <a:pt x="597" y="562"/>
                </a:cubicBezTo>
                <a:cubicBezTo>
                  <a:pt x="577" y="621"/>
                  <a:pt x="526" y="627"/>
                  <a:pt x="473" y="634"/>
                </a:cubicBezTo>
                <a:cubicBezTo>
                  <a:pt x="447" y="644"/>
                  <a:pt x="420" y="648"/>
                  <a:pt x="393" y="656"/>
                </a:cubicBezTo>
                <a:cubicBezTo>
                  <a:pt x="388" y="663"/>
                  <a:pt x="386" y="673"/>
                  <a:pt x="379" y="678"/>
                </a:cubicBezTo>
                <a:cubicBezTo>
                  <a:pt x="347" y="699"/>
                  <a:pt x="298" y="686"/>
                  <a:pt x="269" y="715"/>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7176" name="Freeform 24"/>
          <p:cNvSpPr>
            <a:spLocks/>
          </p:cNvSpPr>
          <p:nvPr/>
        </p:nvSpPr>
        <p:spPr bwMode="auto">
          <a:xfrm>
            <a:off x="6792914" y="4487863"/>
            <a:ext cx="941387" cy="938212"/>
          </a:xfrm>
          <a:custGeom>
            <a:avLst/>
            <a:gdLst>
              <a:gd name="T0" fmla="*/ 35 w 593"/>
              <a:gd name="T1" fmla="*/ 2 h 591"/>
              <a:gd name="T2" fmla="*/ 20 w 593"/>
              <a:gd name="T3" fmla="*/ 162 h 591"/>
              <a:gd name="T4" fmla="*/ 35 w 593"/>
              <a:gd name="T5" fmla="*/ 243 h 591"/>
              <a:gd name="T6" fmla="*/ 181 w 593"/>
              <a:gd name="T7" fmla="*/ 418 h 591"/>
              <a:gd name="T8" fmla="*/ 224 w 593"/>
              <a:gd name="T9" fmla="*/ 483 h 591"/>
              <a:gd name="T10" fmla="*/ 261 w 593"/>
              <a:gd name="T11" fmla="*/ 563 h 591"/>
              <a:gd name="T12" fmla="*/ 356 w 593"/>
              <a:gd name="T13" fmla="*/ 571 h 591"/>
              <a:gd name="T14" fmla="*/ 399 w 593"/>
              <a:gd name="T15" fmla="*/ 542 h 591"/>
              <a:gd name="T16" fmla="*/ 407 w 593"/>
              <a:gd name="T17" fmla="*/ 461 h 591"/>
              <a:gd name="T18" fmla="*/ 451 w 593"/>
              <a:gd name="T19" fmla="*/ 432 h 591"/>
              <a:gd name="T20" fmla="*/ 472 w 593"/>
              <a:gd name="T21" fmla="*/ 418 h 591"/>
              <a:gd name="T22" fmla="*/ 516 w 593"/>
              <a:gd name="T23" fmla="*/ 330 h 591"/>
              <a:gd name="T24" fmla="*/ 523 w 593"/>
              <a:gd name="T25" fmla="*/ 308 h 591"/>
              <a:gd name="T26" fmla="*/ 545 w 593"/>
              <a:gd name="T27" fmla="*/ 148 h 591"/>
              <a:gd name="T28" fmla="*/ 582 w 593"/>
              <a:gd name="T29" fmla="*/ 82 h 591"/>
              <a:gd name="T30" fmla="*/ 538 w 593"/>
              <a:gd name="T31" fmla="*/ 2 h 591"/>
              <a:gd name="T32" fmla="*/ 35 w 593"/>
              <a:gd name="T33" fmla="*/ 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3" h="591">
                <a:moveTo>
                  <a:pt x="35" y="2"/>
                </a:moveTo>
                <a:cubicBezTo>
                  <a:pt x="0" y="53"/>
                  <a:pt x="14" y="99"/>
                  <a:pt x="20" y="162"/>
                </a:cubicBezTo>
                <a:cubicBezTo>
                  <a:pt x="20" y="166"/>
                  <a:pt x="30" y="230"/>
                  <a:pt x="35" y="243"/>
                </a:cubicBezTo>
                <a:cubicBezTo>
                  <a:pt x="58" y="296"/>
                  <a:pt x="134" y="386"/>
                  <a:pt x="181" y="418"/>
                </a:cubicBezTo>
                <a:cubicBezTo>
                  <a:pt x="197" y="442"/>
                  <a:pt x="215" y="456"/>
                  <a:pt x="224" y="483"/>
                </a:cubicBezTo>
                <a:cubicBezTo>
                  <a:pt x="230" y="523"/>
                  <a:pt x="223" y="551"/>
                  <a:pt x="261" y="563"/>
                </a:cubicBezTo>
                <a:cubicBezTo>
                  <a:pt x="297" y="587"/>
                  <a:pt x="292" y="591"/>
                  <a:pt x="356" y="571"/>
                </a:cubicBezTo>
                <a:cubicBezTo>
                  <a:pt x="373" y="566"/>
                  <a:pt x="399" y="542"/>
                  <a:pt x="399" y="542"/>
                </a:cubicBezTo>
                <a:cubicBezTo>
                  <a:pt x="402" y="515"/>
                  <a:pt x="395" y="486"/>
                  <a:pt x="407" y="461"/>
                </a:cubicBezTo>
                <a:cubicBezTo>
                  <a:pt x="415" y="445"/>
                  <a:pt x="436" y="442"/>
                  <a:pt x="451" y="432"/>
                </a:cubicBezTo>
                <a:cubicBezTo>
                  <a:pt x="458" y="427"/>
                  <a:pt x="472" y="418"/>
                  <a:pt x="472" y="418"/>
                </a:cubicBezTo>
                <a:cubicBezTo>
                  <a:pt x="511" y="361"/>
                  <a:pt x="497" y="391"/>
                  <a:pt x="516" y="330"/>
                </a:cubicBezTo>
                <a:cubicBezTo>
                  <a:pt x="518" y="323"/>
                  <a:pt x="523" y="308"/>
                  <a:pt x="523" y="308"/>
                </a:cubicBezTo>
                <a:cubicBezTo>
                  <a:pt x="530" y="208"/>
                  <a:pt x="520" y="216"/>
                  <a:pt x="545" y="148"/>
                </a:cubicBezTo>
                <a:cubicBezTo>
                  <a:pt x="554" y="124"/>
                  <a:pt x="582" y="82"/>
                  <a:pt x="582" y="82"/>
                </a:cubicBezTo>
                <a:cubicBezTo>
                  <a:pt x="593" y="46"/>
                  <a:pt x="585" y="3"/>
                  <a:pt x="538" y="2"/>
                </a:cubicBezTo>
                <a:cubicBezTo>
                  <a:pt x="370" y="0"/>
                  <a:pt x="203" y="2"/>
                  <a:pt x="35" y="2"/>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7177" name="Freeform 25"/>
          <p:cNvSpPr>
            <a:spLocks/>
          </p:cNvSpPr>
          <p:nvPr/>
        </p:nvSpPr>
        <p:spPr bwMode="auto">
          <a:xfrm>
            <a:off x="7862888" y="4144964"/>
            <a:ext cx="1085850" cy="1235075"/>
          </a:xfrm>
          <a:custGeom>
            <a:avLst/>
            <a:gdLst>
              <a:gd name="T0" fmla="*/ 10 w 684"/>
              <a:gd name="T1" fmla="*/ 130 h 778"/>
              <a:gd name="T2" fmla="*/ 666 w 684"/>
              <a:gd name="T3" fmla="*/ 130 h 778"/>
              <a:gd name="T4" fmla="*/ 622 w 684"/>
              <a:gd name="T5" fmla="*/ 575 h 778"/>
              <a:gd name="T6" fmla="*/ 549 w 684"/>
              <a:gd name="T7" fmla="*/ 670 h 778"/>
              <a:gd name="T8" fmla="*/ 207 w 684"/>
              <a:gd name="T9" fmla="*/ 699 h 778"/>
              <a:gd name="T10" fmla="*/ 141 w 684"/>
              <a:gd name="T11" fmla="*/ 670 h 778"/>
              <a:gd name="T12" fmla="*/ 97 w 684"/>
              <a:gd name="T13" fmla="*/ 641 h 778"/>
              <a:gd name="T14" fmla="*/ 68 w 684"/>
              <a:gd name="T15" fmla="*/ 597 h 778"/>
              <a:gd name="T16" fmla="*/ 46 w 684"/>
              <a:gd name="T17" fmla="*/ 553 h 778"/>
              <a:gd name="T18" fmla="*/ 32 w 684"/>
              <a:gd name="T19" fmla="*/ 510 h 778"/>
              <a:gd name="T20" fmla="*/ 24 w 684"/>
              <a:gd name="T21" fmla="*/ 203 h 778"/>
              <a:gd name="T22" fmla="*/ 10 w 684"/>
              <a:gd name="T23" fmla="*/ 13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4" h="778">
                <a:moveTo>
                  <a:pt x="10" y="130"/>
                </a:moveTo>
                <a:cubicBezTo>
                  <a:pt x="219" y="63"/>
                  <a:pt x="412" y="0"/>
                  <a:pt x="666" y="130"/>
                </a:cubicBezTo>
                <a:cubicBezTo>
                  <a:pt x="680" y="137"/>
                  <a:pt x="684" y="484"/>
                  <a:pt x="622" y="575"/>
                </a:cubicBezTo>
                <a:cubicBezTo>
                  <a:pt x="609" y="615"/>
                  <a:pt x="589" y="657"/>
                  <a:pt x="549" y="670"/>
                </a:cubicBezTo>
                <a:cubicBezTo>
                  <a:pt x="480" y="778"/>
                  <a:pt x="321" y="702"/>
                  <a:pt x="207" y="699"/>
                </a:cubicBezTo>
                <a:cubicBezTo>
                  <a:pt x="183" y="691"/>
                  <a:pt x="165" y="678"/>
                  <a:pt x="141" y="670"/>
                </a:cubicBezTo>
                <a:cubicBezTo>
                  <a:pt x="126" y="660"/>
                  <a:pt x="112" y="651"/>
                  <a:pt x="97" y="641"/>
                </a:cubicBezTo>
                <a:cubicBezTo>
                  <a:pt x="82" y="631"/>
                  <a:pt x="68" y="597"/>
                  <a:pt x="68" y="597"/>
                </a:cubicBezTo>
                <a:cubicBezTo>
                  <a:pt x="44" y="521"/>
                  <a:pt x="82" y="634"/>
                  <a:pt x="46" y="553"/>
                </a:cubicBezTo>
                <a:cubicBezTo>
                  <a:pt x="40" y="539"/>
                  <a:pt x="32" y="510"/>
                  <a:pt x="32" y="510"/>
                </a:cubicBezTo>
                <a:cubicBezTo>
                  <a:pt x="29" y="408"/>
                  <a:pt x="31" y="305"/>
                  <a:pt x="24" y="203"/>
                </a:cubicBezTo>
                <a:cubicBezTo>
                  <a:pt x="22" y="167"/>
                  <a:pt x="0" y="174"/>
                  <a:pt x="10" y="130"/>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7178" name="Freeform 26"/>
          <p:cNvSpPr>
            <a:spLocks/>
          </p:cNvSpPr>
          <p:nvPr/>
        </p:nvSpPr>
        <p:spPr bwMode="auto">
          <a:xfrm>
            <a:off x="8534400" y="2297114"/>
            <a:ext cx="1582738" cy="2020887"/>
          </a:xfrm>
          <a:custGeom>
            <a:avLst/>
            <a:gdLst>
              <a:gd name="T0" fmla="*/ 289 w 1050"/>
              <a:gd name="T1" fmla="*/ 48 h 1273"/>
              <a:gd name="T2" fmla="*/ 238 w 1050"/>
              <a:gd name="T3" fmla="*/ 135 h 1273"/>
              <a:gd name="T4" fmla="*/ 223 w 1050"/>
              <a:gd name="T5" fmla="*/ 157 h 1273"/>
              <a:gd name="T6" fmla="*/ 216 w 1050"/>
              <a:gd name="T7" fmla="*/ 230 h 1273"/>
              <a:gd name="T8" fmla="*/ 187 w 1050"/>
              <a:gd name="T9" fmla="*/ 237 h 1273"/>
              <a:gd name="T10" fmla="*/ 238 w 1050"/>
              <a:gd name="T11" fmla="*/ 347 h 1273"/>
              <a:gd name="T12" fmla="*/ 230 w 1050"/>
              <a:gd name="T13" fmla="*/ 434 h 1273"/>
              <a:gd name="T14" fmla="*/ 99 w 1050"/>
              <a:gd name="T15" fmla="*/ 441 h 1273"/>
              <a:gd name="T16" fmla="*/ 143 w 1050"/>
              <a:gd name="T17" fmla="*/ 726 h 1273"/>
              <a:gd name="T18" fmla="*/ 136 w 1050"/>
              <a:gd name="T19" fmla="*/ 770 h 1273"/>
              <a:gd name="T20" fmla="*/ 143 w 1050"/>
              <a:gd name="T21" fmla="*/ 1156 h 1273"/>
              <a:gd name="T22" fmla="*/ 427 w 1050"/>
              <a:gd name="T23" fmla="*/ 1258 h 1273"/>
              <a:gd name="T24" fmla="*/ 748 w 1050"/>
              <a:gd name="T25" fmla="*/ 1265 h 1273"/>
              <a:gd name="T26" fmla="*/ 806 w 1050"/>
              <a:gd name="T27" fmla="*/ 1251 h 1273"/>
              <a:gd name="T28" fmla="*/ 828 w 1050"/>
              <a:gd name="T29" fmla="*/ 1236 h 1273"/>
              <a:gd name="T30" fmla="*/ 872 w 1050"/>
              <a:gd name="T31" fmla="*/ 1222 h 1273"/>
              <a:gd name="T32" fmla="*/ 916 w 1050"/>
              <a:gd name="T33" fmla="*/ 1192 h 1273"/>
              <a:gd name="T34" fmla="*/ 945 w 1050"/>
              <a:gd name="T35" fmla="*/ 1171 h 1273"/>
              <a:gd name="T36" fmla="*/ 1011 w 1050"/>
              <a:gd name="T37" fmla="*/ 1017 h 1273"/>
              <a:gd name="T38" fmla="*/ 1032 w 1050"/>
              <a:gd name="T39" fmla="*/ 543 h 1273"/>
              <a:gd name="T40" fmla="*/ 1018 w 1050"/>
              <a:gd name="T41" fmla="*/ 194 h 1273"/>
              <a:gd name="T42" fmla="*/ 945 w 1050"/>
              <a:gd name="T43" fmla="*/ 84 h 1273"/>
              <a:gd name="T44" fmla="*/ 901 w 1050"/>
              <a:gd name="T45" fmla="*/ 55 h 1273"/>
              <a:gd name="T46" fmla="*/ 828 w 1050"/>
              <a:gd name="T47" fmla="*/ 11 h 1273"/>
              <a:gd name="T48" fmla="*/ 274 w 1050"/>
              <a:gd name="T49" fmla="*/ 33 h 1273"/>
              <a:gd name="T50" fmla="*/ 289 w 1050"/>
              <a:gd name="T51" fmla="*/ 48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0" h="1273">
                <a:moveTo>
                  <a:pt x="289" y="48"/>
                </a:moveTo>
                <a:cubicBezTo>
                  <a:pt x="269" y="77"/>
                  <a:pt x="258" y="105"/>
                  <a:pt x="238" y="135"/>
                </a:cubicBezTo>
                <a:cubicBezTo>
                  <a:pt x="233" y="142"/>
                  <a:pt x="223" y="157"/>
                  <a:pt x="223" y="157"/>
                </a:cubicBezTo>
                <a:cubicBezTo>
                  <a:pt x="221" y="181"/>
                  <a:pt x="226" y="208"/>
                  <a:pt x="216" y="230"/>
                </a:cubicBezTo>
                <a:cubicBezTo>
                  <a:pt x="212" y="239"/>
                  <a:pt x="189" y="227"/>
                  <a:pt x="187" y="237"/>
                </a:cubicBezTo>
                <a:cubicBezTo>
                  <a:pt x="169" y="315"/>
                  <a:pt x="186" y="328"/>
                  <a:pt x="238" y="347"/>
                </a:cubicBezTo>
                <a:cubicBezTo>
                  <a:pt x="235" y="376"/>
                  <a:pt x="254" y="418"/>
                  <a:pt x="230" y="434"/>
                </a:cubicBezTo>
                <a:cubicBezTo>
                  <a:pt x="194" y="458"/>
                  <a:pt x="119" y="402"/>
                  <a:pt x="99" y="441"/>
                </a:cubicBezTo>
                <a:cubicBezTo>
                  <a:pt x="0" y="638"/>
                  <a:pt x="82" y="636"/>
                  <a:pt x="143" y="726"/>
                </a:cubicBezTo>
                <a:cubicBezTo>
                  <a:pt x="141" y="741"/>
                  <a:pt x="136" y="755"/>
                  <a:pt x="136" y="770"/>
                </a:cubicBezTo>
                <a:cubicBezTo>
                  <a:pt x="136" y="899"/>
                  <a:pt x="132" y="1028"/>
                  <a:pt x="143" y="1156"/>
                </a:cubicBezTo>
                <a:cubicBezTo>
                  <a:pt x="153" y="1273"/>
                  <a:pt x="380" y="1256"/>
                  <a:pt x="427" y="1258"/>
                </a:cubicBezTo>
                <a:cubicBezTo>
                  <a:pt x="537" y="1271"/>
                  <a:pt x="636" y="1271"/>
                  <a:pt x="748" y="1265"/>
                </a:cubicBezTo>
                <a:cubicBezTo>
                  <a:pt x="767" y="1260"/>
                  <a:pt x="790" y="1262"/>
                  <a:pt x="806" y="1251"/>
                </a:cubicBezTo>
                <a:cubicBezTo>
                  <a:pt x="813" y="1246"/>
                  <a:pt x="820" y="1240"/>
                  <a:pt x="828" y="1236"/>
                </a:cubicBezTo>
                <a:cubicBezTo>
                  <a:pt x="842" y="1230"/>
                  <a:pt x="872" y="1222"/>
                  <a:pt x="872" y="1222"/>
                </a:cubicBezTo>
                <a:cubicBezTo>
                  <a:pt x="887" y="1212"/>
                  <a:pt x="901" y="1202"/>
                  <a:pt x="916" y="1192"/>
                </a:cubicBezTo>
                <a:cubicBezTo>
                  <a:pt x="926" y="1185"/>
                  <a:pt x="945" y="1171"/>
                  <a:pt x="945" y="1171"/>
                </a:cubicBezTo>
                <a:cubicBezTo>
                  <a:pt x="976" y="1124"/>
                  <a:pt x="996" y="1072"/>
                  <a:pt x="1011" y="1017"/>
                </a:cubicBezTo>
                <a:cubicBezTo>
                  <a:pt x="1015" y="832"/>
                  <a:pt x="1019" y="709"/>
                  <a:pt x="1032" y="543"/>
                </a:cubicBezTo>
                <a:cubicBezTo>
                  <a:pt x="1029" y="400"/>
                  <a:pt x="1050" y="309"/>
                  <a:pt x="1018" y="194"/>
                </a:cubicBezTo>
                <a:cubicBezTo>
                  <a:pt x="1008" y="159"/>
                  <a:pt x="973" y="109"/>
                  <a:pt x="945" y="84"/>
                </a:cubicBezTo>
                <a:cubicBezTo>
                  <a:pt x="932" y="73"/>
                  <a:pt x="901" y="55"/>
                  <a:pt x="901" y="55"/>
                </a:cubicBezTo>
                <a:cubicBezTo>
                  <a:pt x="880" y="22"/>
                  <a:pt x="867" y="19"/>
                  <a:pt x="828" y="11"/>
                </a:cubicBezTo>
                <a:cubicBezTo>
                  <a:pt x="741" y="13"/>
                  <a:pt x="377" y="0"/>
                  <a:pt x="274" y="33"/>
                </a:cubicBezTo>
                <a:cubicBezTo>
                  <a:pt x="265" y="62"/>
                  <a:pt x="260" y="57"/>
                  <a:pt x="289" y="48"/>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Class 1 July 15 1:30-4:00 pm </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0FF11F75-A064-4C32-913B-285340A8BAC6}"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xmlns="" val="22886568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77168"/>
                                        </p:tgtEl>
                                        <p:attrNameLst>
                                          <p:attrName>style.visibility</p:attrName>
                                        </p:attrNameLst>
                                      </p:cBhvr>
                                      <p:to>
                                        <p:strVal val="visible"/>
                                      </p:to>
                                    </p:set>
                                    <p:animEffect transition="in" filter="blinds(horizontal)">
                                      <p:cBhvr>
                                        <p:cTn id="7" dur="500"/>
                                        <p:tgtEl>
                                          <p:spTgt spid="177168"/>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77169"/>
                                        </p:tgtEl>
                                        <p:attrNameLst>
                                          <p:attrName>style.visibility</p:attrName>
                                        </p:attrNameLst>
                                      </p:cBhvr>
                                      <p:to>
                                        <p:strVal val="visible"/>
                                      </p:to>
                                    </p:set>
                                    <p:animEffect transition="in" filter="blinds(horizontal)">
                                      <p:cBhvr>
                                        <p:cTn id="11" dur="500"/>
                                        <p:tgtEl>
                                          <p:spTgt spid="1771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68" grpId="0" animBg="1"/>
      <p:bldP spid="17716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202" name="Group 2"/>
          <p:cNvGrpSpPr>
            <a:grpSpLocks/>
          </p:cNvGrpSpPr>
          <p:nvPr/>
        </p:nvGrpSpPr>
        <p:grpSpPr bwMode="auto">
          <a:xfrm>
            <a:off x="1947863" y="76200"/>
            <a:ext cx="8186738" cy="6172200"/>
            <a:chOff x="267" y="0"/>
            <a:chExt cx="5157" cy="3888"/>
          </a:xfrm>
        </p:grpSpPr>
        <p:pic>
          <p:nvPicPr>
            <p:cNvPr id="179203" name="Picture 3" descr="WavesofInnovationgraph_00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4" y="166"/>
              <a:ext cx="4992" cy="3674"/>
            </a:xfrm>
            <a:prstGeom prst="rect">
              <a:avLst/>
            </a:prstGeom>
            <a:noFill/>
            <a:extLst>
              <a:ext uri="{909E8E84-426E-40DD-AFC4-6F175D3DCCD1}">
                <a14:hiddenFill xmlns:a14="http://schemas.microsoft.com/office/drawing/2010/main" xmlns="">
                  <a:solidFill>
                    <a:srgbClr val="FFFFFF"/>
                  </a:solidFill>
                </a14:hiddenFill>
              </a:ext>
            </a:extLst>
          </p:spPr>
        </p:pic>
        <p:sp>
          <p:nvSpPr>
            <p:cNvPr id="179204" name="Rectangle 4"/>
            <p:cNvSpPr>
              <a:spLocks noChangeArrowheads="1"/>
            </p:cNvSpPr>
            <p:nvPr/>
          </p:nvSpPr>
          <p:spPr bwMode="auto">
            <a:xfrm>
              <a:off x="1680" y="1008"/>
              <a:ext cx="1440" cy="33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79205" name="Rectangle 5"/>
            <p:cNvSpPr>
              <a:spLocks noChangeArrowheads="1"/>
            </p:cNvSpPr>
            <p:nvPr/>
          </p:nvSpPr>
          <p:spPr bwMode="auto">
            <a:xfrm>
              <a:off x="288" y="3696"/>
              <a:ext cx="5136" cy="19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GB" altLang="en-US" b="1">
                  <a:solidFill>
                    <a:prstClr val="black"/>
                  </a:solidFill>
                  <a:latin typeface="Arial Narrow" panose="020B0606020202030204" pitchFamily="34" charset="0"/>
                </a:rPr>
                <a:t>1785               1845               1900           1950       1990           2020</a:t>
              </a:r>
            </a:p>
          </p:txBody>
        </p:sp>
        <p:sp>
          <p:nvSpPr>
            <p:cNvPr id="179206" name="Text Box 6"/>
            <p:cNvSpPr txBox="1">
              <a:spLocks noChangeArrowheads="1"/>
            </p:cNvSpPr>
            <p:nvPr/>
          </p:nvSpPr>
          <p:spPr bwMode="auto">
            <a:xfrm rot="16200000">
              <a:off x="1" y="1598"/>
              <a:ext cx="76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b="1">
                  <a:solidFill>
                    <a:prstClr val="black"/>
                  </a:solidFill>
                </a:rPr>
                <a:t>Innovation</a:t>
              </a:r>
            </a:p>
          </p:txBody>
        </p:sp>
        <p:sp>
          <p:nvSpPr>
            <p:cNvPr id="179207" name="Text Box 7"/>
            <p:cNvSpPr txBox="1">
              <a:spLocks noChangeArrowheads="1"/>
            </p:cNvSpPr>
            <p:nvPr/>
          </p:nvSpPr>
          <p:spPr bwMode="auto">
            <a:xfrm>
              <a:off x="720" y="2784"/>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1</a:t>
              </a:r>
              <a:r>
                <a:rPr lang="en-GB" altLang="en-US" b="1" baseline="30000">
                  <a:solidFill>
                    <a:srgbClr val="CC00CC"/>
                  </a:solidFill>
                  <a:latin typeface="Arial Narrow" panose="020B0606020202030204" pitchFamily="34" charset="0"/>
                </a:rPr>
                <a:t>st</a:t>
              </a:r>
              <a:r>
                <a:rPr lang="en-GB" altLang="en-US" b="1">
                  <a:solidFill>
                    <a:srgbClr val="CC00CC"/>
                  </a:solidFill>
                  <a:latin typeface="Arial Narrow" panose="020B0606020202030204" pitchFamily="34" charset="0"/>
                </a:rPr>
                <a:t> wave</a:t>
              </a:r>
            </a:p>
          </p:txBody>
        </p:sp>
        <p:sp>
          <p:nvSpPr>
            <p:cNvPr id="179208" name="Text Box 8"/>
            <p:cNvSpPr txBox="1">
              <a:spLocks noChangeArrowheads="1"/>
            </p:cNvSpPr>
            <p:nvPr/>
          </p:nvSpPr>
          <p:spPr bwMode="auto">
            <a:xfrm>
              <a:off x="1728" y="2256"/>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2</a:t>
              </a:r>
              <a:r>
                <a:rPr lang="en-GB" altLang="en-US" b="1" baseline="30000">
                  <a:solidFill>
                    <a:srgbClr val="CC00CC"/>
                  </a:solidFill>
                  <a:latin typeface="Arial Narrow" panose="020B0606020202030204" pitchFamily="34" charset="0"/>
                </a:rPr>
                <a:t>nd</a:t>
              </a:r>
              <a:r>
                <a:rPr lang="en-GB" altLang="en-US" b="1">
                  <a:solidFill>
                    <a:srgbClr val="CC00CC"/>
                  </a:solidFill>
                  <a:latin typeface="Arial Narrow" panose="020B0606020202030204" pitchFamily="34" charset="0"/>
                </a:rPr>
                <a:t> wave</a:t>
              </a:r>
            </a:p>
          </p:txBody>
        </p:sp>
        <p:sp>
          <p:nvSpPr>
            <p:cNvPr id="179209" name="Text Box 9"/>
            <p:cNvSpPr txBox="1">
              <a:spLocks noChangeArrowheads="1"/>
            </p:cNvSpPr>
            <p:nvPr/>
          </p:nvSpPr>
          <p:spPr bwMode="auto">
            <a:xfrm>
              <a:off x="2640" y="1776"/>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3</a:t>
              </a:r>
              <a:r>
                <a:rPr lang="en-GB" altLang="en-US" b="1" baseline="30000">
                  <a:solidFill>
                    <a:srgbClr val="CC00CC"/>
                  </a:solidFill>
                  <a:latin typeface="Arial Narrow" panose="020B0606020202030204" pitchFamily="34" charset="0"/>
                </a:rPr>
                <a:t>rd</a:t>
              </a:r>
              <a:r>
                <a:rPr lang="en-GB" altLang="en-US" b="1">
                  <a:solidFill>
                    <a:srgbClr val="CC00CC"/>
                  </a:solidFill>
                  <a:latin typeface="Arial Narrow" panose="020B0606020202030204" pitchFamily="34" charset="0"/>
                </a:rPr>
                <a:t> wave</a:t>
              </a:r>
            </a:p>
          </p:txBody>
        </p:sp>
        <p:sp>
          <p:nvSpPr>
            <p:cNvPr id="179210" name="Text Box 10"/>
            <p:cNvSpPr txBox="1">
              <a:spLocks noChangeArrowheads="1"/>
            </p:cNvSpPr>
            <p:nvPr/>
          </p:nvSpPr>
          <p:spPr bwMode="auto">
            <a:xfrm>
              <a:off x="3312" y="1248"/>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4</a:t>
              </a:r>
              <a:r>
                <a:rPr lang="en-GB" altLang="en-US" b="1" baseline="30000">
                  <a:solidFill>
                    <a:srgbClr val="CC00CC"/>
                  </a:solidFill>
                  <a:latin typeface="Arial Narrow" panose="020B0606020202030204" pitchFamily="34" charset="0"/>
                </a:rPr>
                <a:t>th</a:t>
              </a:r>
              <a:r>
                <a:rPr lang="en-GB" altLang="en-US" b="1">
                  <a:solidFill>
                    <a:srgbClr val="CC00CC"/>
                  </a:solidFill>
                  <a:latin typeface="Arial Narrow" panose="020B0606020202030204" pitchFamily="34" charset="0"/>
                </a:rPr>
                <a:t> wave</a:t>
              </a:r>
            </a:p>
          </p:txBody>
        </p:sp>
        <p:sp>
          <p:nvSpPr>
            <p:cNvPr id="179211" name="Text Box 11"/>
            <p:cNvSpPr txBox="1">
              <a:spLocks noChangeArrowheads="1"/>
            </p:cNvSpPr>
            <p:nvPr/>
          </p:nvSpPr>
          <p:spPr bwMode="auto">
            <a:xfrm>
              <a:off x="3696" y="720"/>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 5</a:t>
              </a:r>
              <a:r>
                <a:rPr lang="en-GB" altLang="en-US" b="1" baseline="30000">
                  <a:solidFill>
                    <a:srgbClr val="CC00CC"/>
                  </a:solidFill>
                  <a:latin typeface="Arial Narrow" panose="020B0606020202030204" pitchFamily="34" charset="0"/>
                </a:rPr>
                <a:t>th</a:t>
              </a:r>
              <a:r>
                <a:rPr lang="en-GB" altLang="en-US" b="1">
                  <a:solidFill>
                    <a:srgbClr val="CC00CC"/>
                  </a:solidFill>
                  <a:latin typeface="Arial Narrow" panose="020B0606020202030204" pitchFamily="34" charset="0"/>
                </a:rPr>
                <a:t> wave</a:t>
              </a:r>
            </a:p>
          </p:txBody>
        </p:sp>
        <p:sp>
          <p:nvSpPr>
            <p:cNvPr id="179212" name="Text Box 12"/>
            <p:cNvSpPr txBox="1">
              <a:spLocks noChangeArrowheads="1"/>
            </p:cNvSpPr>
            <p:nvPr/>
          </p:nvSpPr>
          <p:spPr bwMode="auto">
            <a:xfrm>
              <a:off x="4416" y="0"/>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 6</a:t>
              </a:r>
              <a:r>
                <a:rPr lang="en-GB" altLang="en-US" b="1" baseline="30000">
                  <a:solidFill>
                    <a:srgbClr val="CC00CC"/>
                  </a:solidFill>
                  <a:latin typeface="Arial Narrow" panose="020B0606020202030204" pitchFamily="34" charset="0"/>
                </a:rPr>
                <a:t>th</a:t>
              </a:r>
              <a:r>
                <a:rPr lang="en-GB" altLang="en-US" b="1">
                  <a:solidFill>
                    <a:srgbClr val="CC00CC"/>
                  </a:solidFill>
                  <a:latin typeface="Arial Narrow" panose="020B0606020202030204" pitchFamily="34" charset="0"/>
                </a:rPr>
                <a:t> wave</a:t>
              </a:r>
            </a:p>
          </p:txBody>
        </p:sp>
      </p:grpSp>
      <p:sp>
        <p:nvSpPr>
          <p:cNvPr id="179216" name="Text Box 16"/>
          <p:cNvSpPr txBox="1">
            <a:spLocks noChangeArrowheads="1"/>
          </p:cNvSpPr>
          <p:nvPr/>
        </p:nvSpPr>
        <p:spPr bwMode="auto">
          <a:xfrm>
            <a:off x="2667000" y="1250950"/>
            <a:ext cx="3886200" cy="923330"/>
          </a:xfrm>
          <a:prstGeom prst="rect">
            <a:avLst/>
          </a:prstGeom>
          <a:solidFill>
            <a:schemeClr val="bg1"/>
          </a:solidFill>
          <a:ln>
            <a:noFill/>
          </a:ln>
          <a:effectLst/>
          <a:extLst>
            <a:ext uri="{91240B29-F687-4F45-9708-019B960494DF}">
              <a14:hiddenLine xmlns:a14="http://schemas.microsoft.com/office/drawing/2010/main" xmlns="" w="952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GB" altLang="en-US">
                <a:solidFill>
                  <a:srgbClr val="FF0000"/>
                </a:solidFill>
              </a:rPr>
              <a:t>Electricity</a:t>
            </a:r>
          </a:p>
          <a:p>
            <a:pPr algn="ctr"/>
            <a:r>
              <a:rPr lang="en-GB" altLang="en-US">
                <a:solidFill>
                  <a:srgbClr val="FF0000"/>
                </a:solidFill>
              </a:rPr>
              <a:t>Chemicals</a:t>
            </a:r>
          </a:p>
          <a:p>
            <a:pPr algn="ctr"/>
            <a:r>
              <a:rPr lang="en-GB" altLang="en-US">
                <a:solidFill>
                  <a:srgbClr val="FF0000"/>
                </a:solidFill>
              </a:rPr>
              <a:t>Internal combustion engine</a:t>
            </a:r>
          </a:p>
        </p:txBody>
      </p:sp>
      <p:sp>
        <p:nvSpPr>
          <p:cNvPr id="179217" name="Line 17"/>
          <p:cNvSpPr>
            <a:spLocks noChangeShapeType="1"/>
          </p:cNvSpPr>
          <p:nvPr/>
        </p:nvSpPr>
        <p:spPr bwMode="auto">
          <a:xfrm>
            <a:off x="4800600" y="2438400"/>
            <a:ext cx="914400" cy="6096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9218" name="Text Box 18"/>
          <p:cNvSpPr txBox="1">
            <a:spLocks noChangeArrowheads="1"/>
          </p:cNvSpPr>
          <p:nvPr/>
        </p:nvSpPr>
        <p:spPr bwMode="auto">
          <a:xfrm>
            <a:off x="2514601" y="76201"/>
            <a:ext cx="5457135" cy="584775"/>
          </a:xfrm>
          <a:prstGeom prst="rect">
            <a:avLst/>
          </a:prstGeom>
          <a:noFill/>
          <a:ln>
            <a:noFill/>
          </a:ln>
          <a:effectLst/>
          <a:extLst>
            <a:ext uri="{909E8E84-426E-40DD-AFC4-6F175D3DCCD1}">
              <a14:hiddenFill xmlns:a14="http://schemas.microsoft.com/office/drawing/2010/main" xmlns="">
                <a:solidFill>
                  <a:srgbClr val="E2F43A"/>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3200">
                <a:solidFill>
                  <a:srgbClr val="3333CC"/>
                </a:solidFill>
              </a:rPr>
              <a:t>Waves of Innovation since 1785</a:t>
            </a:r>
          </a:p>
        </p:txBody>
      </p:sp>
      <p:sp>
        <p:nvSpPr>
          <p:cNvPr id="179220" name="Text Box 20"/>
          <p:cNvSpPr txBox="1">
            <a:spLocks noChangeArrowheads="1"/>
          </p:cNvSpPr>
          <p:nvPr/>
        </p:nvSpPr>
        <p:spPr bwMode="auto">
          <a:xfrm>
            <a:off x="5822950" y="6477001"/>
            <a:ext cx="4832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a:solidFill>
                  <a:prstClr val="black"/>
                </a:solidFill>
                <a:latin typeface="Times New Roman" panose="02020603050405020304" pitchFamily="18" charset="0"/>
              </a:rPr>
              <a:t>Source: Hargroves, K. and Smith, M. (2005), p 17.</a:t>
            </a:r>
          </a:p>
        </p:txBody>
      </p:sp>
      <p:sp>
        <p:nvSpPr>
          <p:cNvPr id="179221" name="Freeform 21"/>
          <p:cNvSpPr>
            <a:spLocks/>
          </p:cNvSpPr>
          <p:nvPr/>
        </p:nvSpPr>
        <p:spPr bwMode="auto">
          <a:xfrm>
            <a:off x="2895600" y="5029200"/>
            <a:ext cx="914400" cy="762000"/>
          </a:xfrm>
          <a:custGeom>
            <a:avLst/>
            <a:gdLst>
              <a:gd name="T0" fmla="*/ 206 w 563"/>
              <a:gd name="T1" fmla="*/ 0 h 467"/>
              <a:gd name="T2" fmla="*/ 381 w 563"/>
              <a:gd name="T3" fmla="*/ 15 h 467"/>
              <a:gd name="T4" fmla="*/ 491 w 563"/>
              <a:gd name="T5" fmla="*/ 80 h 467"/>
              <a:gd name="T6" fmla="*/ 534 w 563"/>
              <a:gd name="T7" fmla="*/ 109 h 467"/>
              <a:gd name="T8" fmla="*/ 556 w 563"/>
              <a:gd name="T9" fmla="*/ 241 h 467"/>
              <a:gd name="T10" fmla="*/ 549 w 563"/>
              <a:gd name="T11" fmla="*/ 365 h 467"/>
              <a:gd name="T12" fmla="*/ 505 w 563"/>
              <a:gd name="T13" fmla="*/ 379 h 467"/>
              <a:gd name="T14" fmla="*/ 549 w 563"/>
              <a:gd name="T15" fmla="*/ 438 h 467"/>
              <a:gd name="T16" fmla="*/ 513 w 563"/>
              <a:gd name="T17" fmla="*/ 467 h 467"/>
              <a:gd name="T18" fmla="*/ 39 w 563"/>
              <a:gd name="T19" fmla="*/ 459 h 467"/>
              <a:gd name="T20" fmla="*/ 2 w 563"/>
              <a:gd name="T21" fmla="*/ 423 h 467"/>
              <a:gd name="T22" fmla="*/ 10 w 563"/>
              <a:gd name="T23" fmla="*/ 182 h 467"/>
              <a:gd name="T24" fmla="*/ 24 w 563"/>
              <a:gd name="T25" fmla="*/ 139 h 467"/>
              <a:gd name="T26" fmla="*/ 90 w 563"/>
              <a:gd name="T27" fmla="*/ 37 h 467"/>
              <a:gd name="T28" fmla="*/ 206 w 563"/>
              <a:gd name="T29"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3" h="467">
                <a:moveTo>
                  <a:pt x="206" y="0"/>
                </a:moveTo>
                <a:cubicBezTo>
                  <a:pt x="265" y="5"/>
                  <a:pt x="322" y="15"/>
                  <a:pt x="381" y="15"/>
                </a:cubicBezTo>
                <a:cubicBezTo>
                  <a:pt x="422" y="28"/>
                  <a:pt x="456" y="57"/>
                  <a:pt x="491" y="80"/>
                </a:cubicBezTo>
                <a:cubicBezTo>
                  <a:pt x="505" y="90"/>
                  <a:pt x="534" y="109"/>
                  <a:pt x="534" y="109"/>
                </a:cubicBezTo>
                <a:cubicBezTo>
                  <a:pt x="550" y="152"/>
                  <a:pt x="542" y="198"/>
                  <a:pt x="556" y="241"/>
                </a:cubicBezTo>
                <a:cubicBezTo>
                  <a:pt x="554" y="282"/>
                  <a:pt x="563" y="326"/>
                  <a:pt x="549" y="365"/>
                </a:cubicBezTo>
                <a:cubicBezTo>
                  <a:pt x="544" y="379"/>
                  <a:pt x="505" y="379"/>
                  <a:pt x="505" y="379"/>
                </a:cubicBezTo>
                <a:cubicBezTo>
                  <a:pt x="489" y="430"/>
                  <a:pt x="509" y="424"/>
                  <a:pt x="549" y="438"/>
                </a:cubicBezTo>
                <a:cubicBezTo>
                  <a:pt x="541" y="461"/>
                  <a:pt x="546" y="467"/>
                  <a:pt x="513" y="467"/>
                </a:cubicBezTo>
                <a:cubicBezTo>
                  <a:pt x="355" y="467"/>
                  <a:pt x="197" y="462"/>
                  <a:pt x="39" y="459"/>
                </a:cubicBezTo>
                <a:cubicBezTo>
                  <a:pt x="29" y="452"/>
                  <a:pt x="2" y="440"/>
                  <a:pt x="2" y="423"/>
                </a:cubicBezTo>
                <a:cubicBezTo>
                  <a:pt x="0" y="343"/>
                  <a:pt x="4" y="262"/>
                  <a:pt x="10" y="182"/>
                </a:cubicBezTo>
                <a:cubicBezTo>
                  <a:pt x="11" y="167"/>
                  <a:pt x="21" y="154"/>
                  <a:pt x="24" y="139"/>
                </a:cubicBezTo>
                <a:cubicBezTo>
                  <a:pt x="33" y="102"/>
                  <a:pt x="40" y="42"/>
                  <a:pt x="90" y="37"/>
                </a:cubicBezTo>
                <a:cubicBezTo>
                  <a:pt x="129" y="33"/>
                  <a:pt x="192" y="43"/>
                  <a:pt x="206" y="0"/>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9222" name="Freeform 22"/>
          <p:cNvSpPr>
            <a:spLocks/>
          </p:cNvSpPr>
          <p:nvPr/>
        </p:nvSpPr>
        <p:spPr bwMode="auto">
          <a:xfrm>
            <a:off x="4278314" y="4597400"/>
            <a:ext cx="1425575" cy="1119188"/>
          </a:xfrm>
          <a:custGeom>
            <a:avLst/>
            <a:gdLst>
              <a:gd name="T0" fmla="*/ 241 w 898"/>
              <a:gd name="T1" fmla="*/ 677 h 705"/>
              <a:gd name="T2" fmla="*/ 175 w 898"/>
              <a:gd name="T3" fmla="*/ 647 h 705"/>
              <a:gd name="T4" fmla="*/ 95 w 898"/>
              <a:gd name="T5" fmla="*/ 567 h 705"/>
              <a:gd name="T6" fmla="*/ 51 w 898"/>
              <a:gd name="T7" fmla="*/ 414 h 705"/>
              <a:gd name="T8" fmla="*/ 29 w 898"/>
              <a:gd name="T9" fmla="*/ 327 h 705"/>
              <a:gd name="T10" fmla="*/ 102 w 898"/>
              <a:gd name="T11" fmla="*/ 108 h 705"/>
              <a:gd name="T12" fmla="*/ 562 w 898"/>
              <a:gd name="T13" fmla="*/ 115 h 705"/>
              <a:gd name="T14" fmla="*/ 533 w 898"/>
              <a:gd name="T15" fmla="*/ 626 h 705"/>
              <a:gd name="T16" fmla="*/ 299 w 898"/>
              <a:gd name="T17" fmla="*/ 669 h 705"/>
              <a:gd name="T18" fmla="*/ 234 w 898"/>
              <a:gd name="T19" fmla="*/ 684 h 705"/>
              <a:gd name="T20" fmla="*/ 241 w 898"/>
              <a:gd name="T21" fmla="*/ 677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8" h="705">
                <a:moveTo>
                  <a:pt x="241" y="677"/>
                </a:moveTo>
                <a:cubicBezTo>
                  <a:pt x="218" y="669"/>
                  <a:pt x="194" y="664"/>
                  <a:pt x="175" y="647"/>
                </a:cubicBezTo>
                <a:cubicBezTo>
                  <a:pt x="146" y="621"/>
                  <a:pt x="126" y="588"/>
                  <a:pt x="95" y="567"/>
                </a:cubicBezTo>
                <a:cubicBezTo>
                  <a:pt x="39" y="485"/>
                  <a:pt x="69" y="571"/>
                  <a:pt x="51" y="414"/>
                </a:cubicBezTo>
                <a:cubicBezTo>
                  <a:pt x="48" y="384"/>
                  <a:pt x="29" y="327"/>
                  <a:pt x="29" y="327"/>
                </a:cubicBezTo>
                <a:cubicBezTo>
                  <a:pt x="34" y="217"/>
                  <a:pt x="0" y="141"/>
                  <a:pt x="102" y="108"/>
                </a:cubicBezTo>
                <a:cubicBezTo>
                  <a:pt x="255" y="110"/>
                  <a:pt x="460" y="0"/>
                  <a:pt x="562" y="115"/>
                </a:cubicBezTo>
                <a:cubicBezTo>
                  <a:pt x="898" y="494"/>
                  <a:pt x="695" y="564"/>
                  <a:pt x="533" y="626"/>
                </a:cubicBezTo>
                <a:cubicBezTo>
                  <a:pt x="477" y="705"/>
                  <a:pt x="418" y="665"/>
                  <a:pt x="299" y="669"/>
                </a:cubicBezTo>
                <a:cubicBezTo>
                  <a:pt x="277" y="673"/>
                  <a:pt x="256" y="684"/>
                  <a:pt x="234" y="684"/>
                </a:cubicBezTo>
                <a:cubicBezTo>
                  <a:pt x="231" y="684"/>
                  <a:pt x="239" y="679"/>
                  <a:pt x="241" y="677"/>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9223" name="Freeform 23"/>
          <p:cNvSpPr>
            <a:spLocks/>
          </p:cNvSpPr>
          <p:nvPr/>
        </p:nvSpPr>
        <p:spPr bwMode="auto">
          <a:xfrm>
            <a:off x="5599113" y="4456113"/>
            <a:ext cx="1001712" cy="1135062"/>
          </a:xfrm>
          <a:custGeom>
            <a:avLst/>
            <a:gdLst>
              <a:gd name="T0" fmla="*/ 269 w 631"/>
              <a:gd name="T1" fmla="*/ 715 h 715"/>
              <a:gd name="T2" fmla="*/ 182 w 631"/>
              <a:gd name="T3" fmla="*/ 664 h 715"/>
              <a:gd name="T4" fmla="*/ 138 w 631"/>
              <a:gd name="T5" fmla="*/ 634 h 715"/>
              <a:gd name="T6" fmla="*/ 116 w 631"/>
              <a:gd name="T7" fmla="*/ 620 h 715"/>
              <a:gd name="T8" fmla="*/ 94 w 631"/>
              <a:gd name="T9" fmla="*/ 605 h 715"/>
              <a:gd name="T10" fmla="*/ 72 w 631"/>
              <a:gd name="T11" fmla="*/ 591 h 715"/>
              <a:gd name="T12" fmla="*/ 43 w 631"/>
              <a:gd name="T13" fmla="*/ 547 h 715"/>
              <a:gd name="T14" fmla="*/ 29 w 631"/>
              <a:gd name="T15" fmla="*/ 525 h 715"/>
              <a:gd name="T16" fmla="*/ 65 w 631"/>
              <a:gd name="T17" fmla="*/ 314 h 715"/>
              <a:gd name="T18" fmla="*/ 94 w 631"/>
              <a:gd name="T19" fmla="*/ 248 h 715"/>
              <a:gd name="T20" fmla="*/ 109 w 631"/>
              <a:gd name="T21" fmla="*/ 124 h 715"/>
              <a:gd name="T22" fmla="*/ 131 w 631"/>
              <a:gd name="T23" fmla="*/ 109 h 715"/>
              <a:gd name="T24" fmla="*/ 313 w 631"/>
              <a:gd name="T25" fmla="*/ 51 h 715"/>
              <a:gd name="T26" fmla="*/ 554 w 631"/>
              <a:gd name="T27" fmla="*/ 255 h 715"/>
              <a:gd name="T28" fmla="*/ 575 w 631"/>
              <a:gd name="T29" fmla="*/ 270 h 715"/>
              <a:gd name="T30" fmla="*/ 605 w 631"/>
              <a:gd name="T31" fmla="*/ 496 h 715"/>
              <a:gd name="T32" fmla="*/ 597 w 631"/>
              <a:gd name="T33" fmla="*/ 562 h 715"/>
              <a:gd name="T34" fmla="*/ 473 w 631"/>
              <a:gd name="T35" fmla="*/ 634 h 715"/>
              <a:gd name="T36" fmla="*/ 393 w 631"/>
              <a:gd name="T37" fmla="*/ 656 h 715"/>
              <a:gd name="T38" fmla="*/ 379 w 631"/>
              <a:gd name="T39" fmla="*/ 678 h 715"/>
              <a:gd name="T40" fmla="*/ 269 w 631"/>
              <a:gd name="T41" fmla="*/ 715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1" h="715">
                <a:moveTo>
                  <a:pt x="269" y="715"/>
                </a:moveTo>
                <a:cubicBezTo>
                  <a:pt x="239" y="694"/>
                  <a:pt x="216" y="675"/>
                  <a:pt x="182" y="664"/>
                </a:cubicBezTo>
                <a:cubicBezTo>
                  <a:pt x="167" y="654"/>
                  <a:pt x="153" y="644"/>
                  <a:pt x="138" y="634"/>
                </a:cubicBezTo>
                <a:cubicBezTo>
                  <a:pt x="131" y="629"/>
                  <a:pt x="123" y="625"/>
                  <a:pt x="116" y="620"/>
                </a:cubicBezTo>
                <a:cubicBezTo>
                  <a:pt x="109" y="615"/>
                  <a:pt x="101" y="610"/>
                  <a:pt x="94" y="605"/>
                </a:cubicBezTo>
                <a:cubicBezTo>
                  <a:pt x="87" y="600"/>
                  <a:pt x="72" y="591"/>
                  <a:pt x="72" y="591"/>
                </a:cubicBezTo>
                <a:cubicBezTo>
                  <a:pt x="62" y="576"/>
                  <a:pt x="53" y="562"/>
                  <a:pt x="43" y="547"/>
                </a:cubicBezTo>
                <a:cubicBezTo>
                  <a:pt x="38" y="540"/>
                  <a:pt x="29" y="525"/>
                  <a:pt x="29" y="525"/>
                </a:cubicBezTo>
                <a:cubicBezTo>
                  <a:pt x="32" y="458"/>
                  <a:pt x="0" y="356"/>
                  <a:pt x="65" y="314"/>
                </a:cubicBezTo>
                <a:cubicBezTo>
                  <a:pt x="73" y="290"/>
                  <a:pt x="86" y="272"/>
                  <a:pt x="94" y="248"/>
                </a:cubicBezTo>
                <a:cubicBezTo>
                  <a:pt x="99" y="207"/>
                  <a:pt x="92" y="162"/>
                  <a:pt x="109" y="124"/>
                </a:cubicBezTo>
                <a:cubicBezTo>
                  <a:pt x="113" y="116"/>
                  <a:pt x="124" y="115"/>
                  <a:pt x="131" y="109"/>
                </a:cubicBezTo>
                <a:cubicBezTo>
                  <a:pt x="183" y="67"/>
                  <a:pt x="247" y="61"/>
                  <a:pt x="313" y="51"/>
                </a:cubicBezTo>
                <a:cubicBezTo>
                  <a:pt x="631" y="61"/>
                  <a:pt x="515" y="0"/>
                  <a:pt x="554" y="255"/>
                </a:cubicBezTo>
                <a:cubicBezTo>
                  <a:pt x="555" y="264"/>
                  <a:pt x="568" y="265"/>
                  <a:pt x="575" y="270"/>
                </a:cubicBezTo>
                <a:cubicBezTo>
                  <a:pt x="602" y="343"/>
                  <a:pt x="578" y="422"/>
                  <a:pt x="605" y="496"/>
                </a:cubicBezTo>
                <a:cubicBezTo>
                  <a:pt x="602" y="518"/>
                  <a:pt x="604" y="541"/>
                  <a:pt x="597" y="562"/>
                </a:cubicBezTo>
                <a:cubicBezTo>
                  <a:pt x="577" y="621"/>
                  <a:pt x="526" y="627"/>
                  <a:pt x="473" y="634"/>
                </a:cubicBezTo>
                <a:cubicBezTo>
                  <a:pt x="447" y="644"/>
                  <a:pt x="420" y="648"/>
                  <a:pt x="393" y="656"/>
                </a:cubicBezTo>
                <a:cubicBezTo>
                  <a:pt x="388" y="663"/>
                  <a:pt x="386" y="673"/>
                  <a:pt x="379" y="678"/>
                </a:cubicBezTo>
                <a:cubicBezTo>
                  <a:pt x="347" y="699"/>
                  <a:pt x="298" y="686"/>
                  <a:pt x="269" y="715"/>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9224" name="Freeform 24"/>
          <p:cNvSpPr>
            <a:spLocks/>
          </p:cNvSpPr>
          <p:nvPr/>
        </p:nvSpPr>
        <p:spPr bwMode="auto">
          <a:xfrm>
            <a:off x="6792914" y="4487863"/>
            <a:ext cx="941387" cy="938212"/>
          </a:xfrm>
          <a:custGeom>
            <a:avLst/>
            <a:gdLst>
              <a:gd name="T0" fmla="*/ 35 w 593"/>
              <a:gd name="T1" fmla="*/ 2 h 591"/>
              <a:gd name="T2" fmla="*/ 20 w 593"/>
              <a:gd name="T3" fmla="*/ 162 h 591"/>
              <a:gd name="T4" fmla="*/ 35 w 593"/>
              <a:gd name="T5" fmla="*/ 243 h 591"/>
              <a:gd name="T6" fmla="*/ 181 w 593"/>
              <a:gd name="T7" fmla="*/ 418 h 591"/>
              <a:gd name="T8" fmla="*/ 224 w 593"/>
              <a:gd name="T9" fmla="*/ 483 h 591"/>
              <a:gd name="T10" fmla="*/ 261 w 593"/>
              <a:gd name="T11" fmla="*/ 563 h 591"/>
              <a:gd name="T12" fmla="*/ 356 w 593"/>
              <a:gd name="T13" fmla="*/ 571 h 591"/>
              <a:gd name="T14" fmla="*/ 399 w 593"/>
              <a:gd name="T15" fmla="*/ 542 h 591"/>
              <a:gd name="T16" fmla="*/ 407 w 593"/>
              <a:gd name="T17" fmla="*/ 461 h 591"/>
              <a:gd name="T18" fmla="*/ 451 w 593"/>
              <a:gd name="T19" fmla="*/ 432 h 591"/>
              <a:gd name="T20" fmla="*/ 472 w 593"/>
              <a:gd name="T21" fmla="*/ 418 h 591"/>
              <a:gd name="T22" fmla="*/ 516 w 593"/>
              <a:gd name="T23" fmla="*/ 330 h 591"/>
              <a:gd name="T24" fmla="*/ 523 w 593"/>
              <a:gd name="T25" fmla="*/ 308 h 591"/>
              <a:gd name="T26" fmla="*/ 545 w 593"/>
              <a:gd name="T27" fmla="*/ 148 h 591"/>
              <a:gd name="T28" fmla="*/ 582 w 593"/>
              <a:gd name="T29" fmla="*/ 82 h 591"/>
              <a:gd name="T30" fmla="*/ 538 w 593"/>
              <a:gd name="T31" fmla="*/ 2 h 591"/>
              <a:gd name="T32" fmla="*/ 35 w 593"/>
              <a:gd name="T33" fmla="*/ 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3" h="591">
                <a:moveTo>
                  <a:pt x="35" y="2"/>
                </a:moveTo>
                <a:cubicBezTo>
                  <a:pt x="0" y="53"/>
                  <a:pt x="14" y="99"/>
                  <a:pt x="20" y="162"/>
                </a:cubicBezTo>
                <a:cubicBezTo>
                  <a:pt x="20" y="166"/>
                  <a:pt x="30" y="230"/>
                  <a:pt x="35" y="243"/>
                </a:cubicBezTo>
                <a:cubicBezTo>
                  <a:pt x="58" y="296"/>
                  <a:pt x="134" y="386"/>
                  <a:pt x="181" y="418"/>
                </a:cubicBezTo>
                <a:cubicBezTo>
                  <a:pt x="197" y="442"/>
                  <a:pt x="215" y="456"/>
                  <a:pt x="224" y="483"/>
                </a:cubicBezTo>
                <a:cubicBezTo>
                  <a:pt x="230" y="523"/>
                  <a:pt x="223" y="551"/>
                  <a:pt x="261" y="563"/>
                </a:cubicBezTo>
                <a:cubicBezTo>
                  <a:pt x="297" y="587"/>
                  <a:pt x="292" y="591"/>
                  <a:pt x="356" y="571"/>
                </a:cubicBezTo>
                <a:cubicBezTo>
                  <a:pt x="373" y="566"/>
                  <a:pt x="399" y="542"/>
                  <a:pt x="399" y="542"/>
                </a:cubicBezTo>
                <a:cubicBezTo>
                  <a:pt x="402" y="515"/>
                  <a:pt x="395" y="486"/>
                  <a:pt x="407" y="461"/>
                </a:cubicBezTo>
                <a:cubicBezTo>
                  <a:pt x="415" y="445"/>
                  <a:pt x="436" y="442"/>
                  <a:pt x="451" y="432"/>
                </a:cubicBezTo>
                <a:cubicBezTo>
                  <a:pt x="458" y="427"/>
                  <a:pt x="472" y="418"/>
                  <a:pt x="472" y="418"/>
                </a:cubicBezTo>
                <a:cubicBezTo>
                  <a:pt x="511" y="361"/>
                  <a:pt x="497" y="391"/>
                  <a:pt x="516" y="330"/>
                </a:cubicBezTo>
                <a:cubicBezTo>
                  <a:pt x="518" y="323"/>
                  <a:pt x="523" y="308"/>
                  <a:pt x="523" y="308"/>
                </a:cubicBezTo>
                <a:cubicBezTo>
                  <a:pt x="530" y="208"/>
                  <a:pt x="520" y="216"/>
                  <a:pt x="545" y="148"/>
                </a:cubicBezTo>
                <a:cubicBezTo>
                  <a:pt x="554" y="124"/>
                  <a:pt x="582" y="82"/>
                  <a:pt x="582" y="82"/>
                </a:cubicBezTo>
                <a:cubicBezTo>
                  <a:pt x="593" y="46"/>
                  <a:pt x="585" y="3"/>
                  <a:pt x="538" y="2"/>
                </a:cubicBezTo>
                <a:cubicBezTo>
                  <a:pt x="370" y="0"/>
                  <a:pt x="203" y="2"/>
                  <a:pt x="35" y="2"/>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9225" name="Freeform 25"/>
          <p:cNvSpPr>
            <a:spLocks/>
          </p:cNvSpPr>
          <p:nvPr/>
        </p:nvSpPr>
        <p:spPr bwMode="auto">
          <a:xfrm>
            <a:off x="7862888" y="4144964"/>
            <a:ext cx="1085850" cy="1235075"/>
          </a:xfrm>
          <a:custGeom>
            <a:avLst/>
            <a:gdLst>
              <a:gd name="T0" fmla="*/ 10 w 684"/>
              <a:gd name="T1" fmla="*/ 130 h 778"/>
              <a:gd name="T2" fmla="*/ 666 w 684"/>
              <a:gd name="T3" fmla="*/ 130 h 778"/>
              <a:gd name="T4" fmla="*/ 622 w 684"/>
              <a:gd name="T5" fmla="*/ 575 h 778"/>
              <a:gd name="T6" fmla="*/ 549 w 684"/>
              <a:gd name="T7" fmla="*/ 670 h 778"/>
              <a:gd name="T8" fmla="*/ 207 w 684"/>
              <a:gd name="T9" fmla="*/ 699 h 778"/>
              <a:gd name="T10" fmla="*/ 141 w 684"/>
              <a:gd name="T11" fmla="*/ 670 h 778"/>
              <a:gd name="T12" fmla="*/ 97 w 684"/>
              <a:gd name="T13" fmla="*/ 641 h 778"/>
              <a:gd name="T14" fmla="*/ 68 w 684"/>
              <a:gd name="T15" fmla="*/ 597 h 778"/>
              <a:gd name="T16" fmla="*/ 46 w 684"/>
              <a:gd name="T17" fmla="*/ 553 h 778"/>
              <a:gd name="T18" fmla="*/ 32 w 684"/>
              <a:gd name="T19" fmla="*/ 510 h 778"/>
              <a:gd name="T20" fmla="*/ 24 w 684"/>
              <a:gd name="T21" fmla="*/ 203 h 778"/>
              <a:gd name="T22" fmla="*/ 10 w 684"/>
              <a:gd name="T23" fmla="*/ 13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4" h="778">
                <a:moveTo>
                  <a:pt x="10" y="130"/>
                </a:moveTo>
                <a:cubicBezTo>
                  <a:pt x="219" y="63"/>
                  <a:pt x="412" y="0"/>
                  <a:pt x="666" y="130"/>
                </a:cubicBezTo>
                <a:cubicBezTo>
                  <a:pt x="680" y="137"/>
                  <a:pt x="684" y="484"/>
                  <a:pt x="622" y="575"/>
                </a:cubicBezTo>
                <a:cubicBezTo>
                  <a:pt x="609" y="615"/>
                  <a:pt x="589" y="657"/>
                  <a:pt x="549" y="670"/>
                </a:cubicBezTo>
                <a:cubicBezTo>
                  <a:pt x="480" y="778"/>
                  <a:pt x="321" y="702"/>
                  <a:pt x="207" y="699"/>
                </a:cubicBezTo>
                <a:cubicBezTo>
                  <a:pt x="183" y="691"/>
                  <a:pt x="165" y="678"/>
                  <a:pt x="141" y="670"/>
                </a:cubicBezTo>
                <a:cubicBezTo>
                  <a:pt x="126" y="660"/>
                  <a:pt x="112" y="651"/>
                  <a:pt x="97" y="641"/>
                </a:cubicBezTo>
                <a:cubicBezTo>
                  <a:pt x="82" y="631"/>
                  <a:pt x="68" y="597"/>
                  <a:pt x="68" y="597"/>
                </a:cubicBezTo>
                <a:cubicBezTo>
                  <a:pt x="44" y="521"/>
                  <a:pt x="82" y="634"/>
                  <a:pt x="46" y="553"/>
                </a:cubicBezTo>
                <a:cubicBezTo>
                  <a:pt x="40" y="539"/>
                  <a:pt x="32" y="510"/>
                  <a:pt x="32" y="510"/>
                </a:cubicBezTo>
                <a:cubicBezTo>
                  <a:pt x="29" y="408"/>
                  <a:pt x="31" y="305"/>
                  <a:pt x="24" y="203"/>
                </a:cubicBezTo>
                <a:cubicBezTo>
                  <a:pt x="22" y="167"/>
                  <a:pt x="0" y="174"/>
                  <a:pt x="10" y="130"/>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79226" name="Freeform 26"/>
          <p:cNvSpPr>
            <a:spLocks/>
          </p:cNvSpPr>
          <p:nvPr/>
        </p:nvSpPr>
        <p:spPr bwMode="auto">
          <a:xfrm>
            <a:off x="8534400" y="2297114"/>
            <a:ext cx="1582738" cy="2020887"/>
          </a:xfrm>
          <a:custGeom>
            <a:avLst/>
            <a:gdLst>
              <a:gd name="T0" fmla="*/ 289 w 1050"/>
              <a:gd name="T1" fmla="*/ 48 h 1273"/>
              <a:gd name="T2" fmla="*/ 238 w 1050"/>
              <a:gd name="T3" fmla="*/ 135 h 1273"/>
              <a:gd name="T4" fmla="*/ 223 w 1050"/>
              <a:gd name="T5" fmla="*/ 157 h 1273"/>
              <a:gd name="T6" fmla="*/ 216 w 1050"/>
              <a:gd name="T7" fmla="*/ 230 h 1273"/>
              <a:gd name="T8" fmla="*/ 187 w 1050"/>
              <a:gd name="T9" fmla="*/ 237 h 1273"/>
              <a:gd name="T10" fmla="*/ 238 w 1050"/>
              <a:gd name="T11" fmla="*/ 347 h 1273"/>
              <a:gd name="T12" fmla="*/ 230 w 1050"/>
              <a:gd name="T13" fmla="*/ 434 h 1273"/>
              <a:gd name="T14" fmla="*/ 99 w 1050"/>
              <a:gd name="T15" fmla="*/ 441 h 1273"/>
              <a:gd name="T16" fmla="*/ 143 w 1050"/>
              <a:gd name="T17" fmla="*/ 726 h 1273"/>
              <a:gd name="T18" fmla="*/ 136 w 1050"/>
              <a:gd name="T19" fmla="*/ 770 h 1273"/>
              <a:gd name="T20" fmla="*/ 143 w 1050"/>
              <a:gd name="T21" fmla="*/ 1156 h 1273"/>
              <a:gd name="T22" fmla="*/ 427 w 1050"/>
              <a:gd name="T23" fmla="*/ 1258 h 1273"/>
              <a:gd name="T24" fmla="*/ 748 w 1050"/>
              <a:gd name="T25" fmla="*/ 1265 h 1273"/>
              <a:gd name="T26" fmla="*/ 806 w 1050"/>
              <a:gd name="T27" fmla="*/ 1251 h 1273"/>
              <a:gd name="T28" fmla="*/ 828 w 1050"/>
              <a:gd name="T29" fmla="*/ 1236 h 1273"/>
              <a:gd name="T30" fmla="*/ 872 w 1050"/>
              <a:gd name="T31" fmla="*/ 1222 h 1273"/>
              <a:gd name="T32" fmla="*/ 916 w 1050"/>
              <a:gd name="T33" fmla="*/ 1192 h 1273"/>
              <a:gd name="T34" fmla="*/ 945 w 1050"/>
              <a:gd name="T35" fmla="*/ 1171 h 1273"/>
              <a:gd name="T36" fmla="*/ 1011 w 1050"/>
              <a:gd name="T37" fmla="*/ 1017 h 1273"/>
              <a:gd name="T38" fmla="*/ 1032 w 1050"/>
              <a:gd name="T39" fmla="*/ 543 h 1273"/>
              <a:gd name="T40" fmla="*/ 1018 w 1050"/>
              <a:gd name="T41" fmla="*/ 194 h 1273"/>
              <a:gd name="T42" fmla="*/ 945 w 1050"/>
              <a:gd name="T43" fmla="*/ 84 h 1273"/>
              <a:gd name="T44" fmla="*/ 901 w 1050"/>
              <a:gd name="T45" fmla="*/ 55 h 1273"/>
              <a:gd name="T46" fmla="*/ 828 w 1050"/>
              <a:gd name="T47" fmla="*/ 11 h 1273"/>
              <a:gd name="T48" fmla="*/ 274 w 1050"/>
              <a:gd name="T49" fmla="*/ 33 h 1273"/>
              <a:gd name="T50" fmla="*/ 289 w 1050"/>
              <a:gd name="T51" fmla="*/ 48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0" h="1273">
                <a:moveTo>
                  <a:pt x="289" y="48"/>
                </a:moveTo>
                <a:cubicBezTo>
                  <a:pt x="269" y="77"/>
                  <a:pt x="258" y="105"/>
                  <a:pt x="238" y="135"/>
                </a:cubicBezTo>
                <a:cubicBezTo>
                  <a:pt x="233" y="142"/>
                  <a:pt x="223" y="157"/>
                  <a:pt x="223" y="157"/>
                </a:cubicBezTo>
                <a:cubicBezTo>
                  <a:pt x="221" y="181"/>
                  <a:pt x="226" y="208"/>
                  <a:pt x="216" y="230"/>
                </a:cubicBezTo>
                <a:cubicBezTo>
                  <a:pt x="212" y="239"/>
                  <a:pt x="189" y="227"/>
                  <a:pt x="187" y="237"/>
                </a:cubicBezTo>
                <a:cubicBezTo>
                  <a:pt x="169" y="315"/>
                  <a:pt x="186" y="328"/>
                  <a:pt x="238" y="347"/>
                </a:cubicBezTo>
                <a:cubicBezTo>
                  <a:pt x="235" y="376"/>
                  <a:pt x="254" y="418"/>
                  <a:pt x="230" y="434"/>
                </a:cubicBezTo>
                <a:cubicBezTo>
                  <a:pt x="194" y="458"/>
                  <a:pt x="119" y="402"/>
                  <a:pt x="99" y="441"/>
                </a:cubicBezTo>
                <a:cubicBezTo>
                  <a:pt x="0" y="638"/>
                  <a:pt x="82" y="636"/>
                  <a:pt x="143" y="726"/>
                </a:cubicBezTo>
                <a:cubicBezTo>
                  <a:pt x="141" y="741"/>
                  <a:pt x="136" y="755"/>
                  <a:pt x="136" y="770"/>
                </a:cubicBezTo>
                <a:cubicBezTo>
                  <a:pt x="136" y="899"/>
                  <a:pt x="132" y="1028"/>
                  <a:pt x="143" y="1156"/>
                </a:cubicBezTo>
                <a:cubicBezTo>
                  <a:pt x="153" y="1273"/>
                  <a:pt x="380" y="1256"/>
                  <a:pt x="427" y="1258"/>
                </a:cubicBezTo>
                <a:cubicBezTo>
                  <a:pt x="537" y="1271"/>
                  <a:pt x="636" y="1271"/>
                  <a:pt x="748" y="1265"/>
                </a:cubicBezTo>
                <a:cubicBezTo>
                  <a:pt x="767" y="1260"/>
                  <a:pt x="790" y="1262"/>
                  <a:pt x="806" y="1251"/>
                </a:cubicBezTo>
                <a:cubicBezTo>
                  <a:pt x="813" y="1246"/>
                  <a:pt x="820" y="1240"/>
                  <a:pt x="828" y="1236"/>
                </a:cubicBezTo>
                <a:cubicBezTo>
                  <a:pt x="842" y="1230"/>
                  <a:pt x="872" y="1222"/>
                  <a:pt x="872" y="1222"/>
                </a:cubicBezTo>
                <a:cubicBezTo>
                  <a:pt x="887" y="1212"/>
                  <a:pt x="901" y="1202"/>
                  <a:pt x="916" y="1192"/>
                </a:cubicBezTo>
                <a:cubicBezTo>
                  <a:pt x="926" y="1185"/>
                  <a:pt x="945" y="1171"/>
                  <a:pt x="945" y="1171"/>
                </a:cubicBezTo>
                <a:cubicBezTo>
                  <a:pt x="976" y="1124"/>
                  <a:pt x="996" y="1072"/>
                  <a:pt x="1011" y="1017"/>
                </a:cubicBezTo>
                <a:cubicBezTo>
                  <a:pt x="1015" y="832"/>
                  <a:pt x="1019" y="709"/>
                  <a:pt x="1032" y="543"/>
                </a:cubicBezTo>
                <a:cubicBezTo>
                  <a:pt x="1029" y="400"/>
                  <a:pt x="1050" y="309"/>
                  <a:pt x="1018" y="194"/>
                </a:cubicBezTo>
                <a:cubicBezTo>
                  <a:pt x="1008" y="159"/>
                  <a:pt x="973" y="109"/>
                  <a:pt x="945" y="84"/>
                </a:cubicBezTo>
                <a:cubicBezTo>
                  <a:pt x="932" y="73"/>
                  <a:pt x="901" y="55"/>
                  <a:pt x="901" y="55"/>
                </a:cubicBezTo>
                <a:cubicBezTo>
                  <a:pt x="880" y="22"/>
                  <a:pt x="867" y="19"/>
                  <a:pt x="828" y="11"/>
                </a:cubicBezTo>
                <a:cubicBezTo>
                  <a:pt x="741" y="13"/>
                  <a:pt x="377" y="0"/>
                  <a:pt x="274" y="33"/>
                </a:cubicBezTo>
                <a:cubicBezTo>
                  <a:pt x="265" y="62"/>
                  <a:pt x="260" y="57"/>
                  <a:pt x="289" y="48"/>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Class 1 July 15 1:30-4:00 pm </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0FF11F75-A064-4C32-913B-285340A8BAC6}" type="slidenum">
              <a:rPr lang="en-US" smtClean="0">
                <a:solidFill>
                  <a:prstClr val="black">
                    <a:tint val="75000"/>
                  </a:prstClr>
                </a:solidFill>
              </a:rPr>
              <a:pPr/>
              <a:t>49</a:t>
            </a:fld>
            <a:endParaRPr lang="en-US">
              <a:solidFill>
                <a:prstClr val="black">
                  <a:tint val="75000"/>
                </a:prstClr>
              </a:solidFill>
            </a:endParaRPr>
          </a:p>
        </p:txBody>
      </p:sp>
    </p:spTree>
    <p:extLst>
      <p:ext uri="{BB962C8B-B14F-4D97-AF65-F5344CB8AC3E}">
        <p14:creationId xmlns:p14="http://schemas.microsoft.com/office/powerpoint/2010/main" xmlns="" val="24572124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79216"/>
                                        </p:tgtEl>
                                        <p:attrNameLst>
                                          <p:attrName>style.visibility</p:attrName>
                                        </p:attrNameLst>
                                      </p:cBhvr>
                                      <p:to>
                                        <p:strVal val="visible"/>
                                      </p:to>
                                    </p:set>
                                    <p:animEffect transition="in" filter="blinds(horizontal)">
                                      <p:cBhvr>
                                        <p:cTn id="7" dur="500"/>
                                        <p:tgtEl>
                                          <p:spTgt spid="179216"/>
                                        </p:tgtEl>
                                      </p:cBhvr>
                                    </p:animEffect>
                                  </p:childTnLst>
                                </p:cTn>
                              </p:par>
                            </p:childTnLst>
                          </p:cTn>
                        </p:par>
                        <p:par>
                          <p:cTn id="8" fill="hold" nodeType="afterGroup">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79217"/>
                                        </p:tgtEl>
                                        <p:attrNameLst>
                                          <p:attrName>style.visibility</p:attrName>
                                        </p:attrNameLst>
                                      </p:cBhvr>
                                      <p:to>
                                        <p:strVal val="visible"/>
                                      </p:to>
                                    </p:set>
                                    <p:animEffect transition="in" filter="blinds(horizontal)">
                                      <p:cBhvr>
                                        <p:cTn id="11" dur="500"/>
                                        <p:tgtEl>
                                          <p:spTgt spid="179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16" grpId="0" animBg="1"/>
      <p:bldP spid="1792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Instructor Introduction: Lyle D. Wray PhD</a:t>
            </a:r>
            <a:endParaRPr lang="en-US" dirty="0"/>
          </a:p>
        </p:txBody>
      </p:sp>
      <p:sp>
        <p:nvSpPr>
          <p:cNvPr id="3" name="Content Placeholder 2"/>
          <p:cNvSpPr>
            <a:spLocks noGrp="1"/>
          </p:cNvSpPr>
          <p:nvPr>
            <p:ph idx="1"/>
          </p:nvPr>
        </p:nvSpPr>
        <p:spPr/>
        <p:txBody>
          <a:bodyPr/>
          <a:lstStyle/>
          <a:p>
            <a:r>
              <a:rPr lang="en-US" dirty="0" smtClean="0"/>
              <a:t>Born in Medicine Hat, Alberta, Canada</a:t>
            </a:r>
          </a:p>
          <a:p>
            <a:r>
              <a:rPr lang="en-US" dirty="0" smtClean="0"/>
              <a:t>PhD at University of Manitoba, Winnipeg, Manitoba, Canada</a:t>
            </a:r>
          </a:p>
          <a:p>
            <a:r>
              <a:rPr lang="en-US" dirty="0" smtClean="0"/>
              <a:t>Served as county manager in Minnesota USA</a:t>
            </a:r>
          </a:p>
          <a:p>
            <a:r>
              <a:rPr lang="en-US" dirty="0" smtClean="0"/>
              <a:t>Headed regional think tank in Minnesota </a:t>
            </a:r>
          </a:p>
          <a:p>
            <a:r>
              <a:rPr lang="en-US" dirty="0"/>
              <a:t>Head a regional organization in </a:t>
            </a:r>
            <a:r>
              <a:rPr lang="en-US" dirty="0" smtClean="0"/>
              <a:t>Hartford, Connecticut</a:t>
            </a:r>
            <a:r>
              <a:rPr lang="en-US" dirty="0"/>
              <a:t>, USA called Capitol Region Council of Governments. </a:t>
            </a:r>
            <a:r>
              <a:rPr lang="en-US" dirty="0">
                <a:hlinkClick r:id="rId2"/>
              </a:rPr>
              <a:t>www.crcog.org</a:t>
            </a:r>
            <a:r>
              <a:rPr lang="en-US" dirty="0"/>
              <a:t> </a:t>
            </a:r>
          </a:p>
          <a:p>
            <a:r>
              <a:rPr lang="en-US" dirty="0" smtClean="0"/>
              <a:t>Been a frequent visitor to Asia since 1990</a:t>
            </a:r>
            <a:endParaRPr lang="en-US" dirty="0"/>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5</a:t>
            </a:fld>
            <a:endParaRPr lang="en-US"/>
          </a:p>
        </p:txBody>
      </p:sp>
    </p:spTree>
    <p:extLst>
      <p:ext uri="{BB962C8B-B14F-4D97-AF65-F5344CB8AC3E}">
        <p14:creationId xmlns:p14="http://schemas.microsoft.com/office/powerpoint/2010/main" xmlns="" val="22615577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1250" name="Group 2"/>
          <p:cNvGrpSpPr>
            <a:grpSpLocks/>
          </p:cNvGrpSpPr>
          <p:nvPr/>
        </p:nvGrpSpPr>
        <p:grpSpPr bwMode="auto">
          <a:xfrm>
            <a:off x="1947863" y="76200"/>
            <a:ext cx="8186738" cy="6172200"/>
            <a:chOff x="267" y="0"/>
            <a:chExt cx="5157" cy="3888"/>
          </a:xfrm>
        </p:grpSpPr>
        <p:pic>
          <p:nvPicPr>
            <p:cNvPr id="181251" name="Picture 3" descr="WavesofInnovationgraph_00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4" y="166"/>
              <a:ext cx="4992" cy="3674"/>
            </a:xfrm>
            <a:prstGeom prst="rect">
              <a:avLst/>
            </a:prstGeom>
            <a:noFill/>
            <a:extLst>
              <a:ext uri="{909E8E84-426E-40DD-AFC4-6F175D3DCCD1}">
                <a14:hiddenFill xmlns:a14="http://schemas.microsoft.com/office/drawing/2010/main" xmlns="">
                  <a:solidFill>
                    <a:srgbClr val="FFFFFF"/>
                  </a:solidFill>
                </a14:hiddenFill>
              </a:ext>
            </a:extLst>
          </p:spPr>
        </p:pic>
        <p:sp>
          <p:nvSpPr>
            <p:cNvPr id="181252" name="Rectangle 4"/>
            <p:cNvSpPr>
              <a:spLocks noChangeArrowheads="1"/>
            </p:cNvSpPr>
            <p:nvPr/>
          </p:nvSpPr>
          <p:spPr bwMode="auto">
            <a:xfrm>
              <a:off x="1680" y="1008"/>
              <a:ext cx="1440" cy="33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81253" name="Rectangle 5"/>
            <p:cNvSpPr>
              <a:spLocks noChangeArrowheads="1"/>
            </p:cNvSpPr>
            <p:nvPr/>
          </p:nvSpPr>
          <p:spPr bwMode="auto">
            <a:xfrm>
              <a:off x="288" y="3696"/>
              <a:ext cx="5136" cy="19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GB" altLang="en-US" b="1">
                  <a:solidFill>
                    <a:prstClr val="black"/>
                  </a:solidFill>
                  <a:latin typeface="Arial Narrow" panose="020B0606020202030204" pitchFamily="34" charset="0"/>
                </a:rPr>
                <a:t>1785               1845               1900           1950       1990           2020</a:t>
              </a:r>
            </a:p>
          </p:txBody>
        </p:sp>
        <p:sp>
          <p:nvSpPr>
            <p:cNvPr id="181254" name="Text Box 6"/>
            <p:cNvSpPr txBox="1">
              <a:spLocks noChangeArrowheads="1"/>
            </p:cNvSpPr>
            <p:nvPr/>
          </p:nvSpPr>
          <p:spPr bwMode="auto">
            <a:xfrm rot="16200000">
              <a:off x="1" y="1598"/>
              <a:ext cx="76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b="1">
                  <a:solidFill>
                    <a:prstClr val="black"/>
                  </a:solidFill>
                </a:rPr>
                <a:t>Innovation</a:t>
              </a:r>
            </a:p>
          </p:txBody>
        </p:sp>
        <p:sp>
          <p:nvSpPr>
            <p:cNvPr id="181255" name="Text Box 7"/>
            <p:cNvSpPr txBox="1">
              <a:spLocks noChangeArrowheads="1"/>
            </p:cNvSpPr>
            <p:nvPr/>
          </p:nvSpPr>
          <p:spPr bwMode="auto">
            <a:xfrm>
              <a:off x="720" y="2784"/>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1</a:t>
              </a:r>
              <a:r>
                <a:rPr lang="en-GB" altLang="en-US" b="1" baseline="30000">
                  <a:solidFill>
                    <a:srgbClr val="CC00CC"/>
                  </a:solidFill>
                  <a:latin typeface="Arial Narrow" panose="020B0606020202030204" pitchFamily="34" charset="0"/>
                </a:rPr>
                <a:t>st</a:t>
              </a:r>
              <a:r>
                <a:rPr lang="en-GB" altLang="en-US" b="1">
                  <a:solidFill>
                    <a:srgbClr val="CC00CC"/>
                  </a:solidFill>
                  <a:latin typeface="Arial Narrow" panose="020B0606020202030204" pitchFamily="34" charset="0"/>
                </a:rPr>
                <a:t> wave</a:t>
              </a:r>
            </a:p>
          </p:txBody>
        </p:sp>
        <p:sp>
          <p:nvSpPr>
            <p:cNvPr id="181256" name="Text Box 8"/>
            <p:cNvSpPr txBox="1">
              <a:spLocks noChangeArrowheads="1"/>
            </p:cNvSpPr>
            <p:nvPr/>
          </p:nvSpPr>
          <p:spPr bwMode="auto">
            <a:xfrm>
              <a:off x="1728" y="2256"/>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2</a:t>
              </a:r>
              <a:r>
                <a:rPr lang="en-GB" altLang="en-US" b="1" baseline="30000">
                  <a:solidFill>
                    <a:srgbClr val="CC00CC"/>
                  </a:solidFill>
                  <a:latin typeface="Arial Narrow" panose="020B0606020202030204" pitchFamily="34" charset="0"/>
                </a:rPr>
                <a:t>nd</a:t>
              </a:r>
              <a:r>
                <a:rPr lang="en-GB" altLang="en-US" b="1">
                  <a:solidFill>
                    <a:srgbClr val="CC00CC"/>
                  </a:solidFill>
                  <a:latin typeface="Arial Narrow" panose="020B0606020202030204" pitchFamily="34" charset="0"/>
                </a:rPr>
                <a:t> wave</a:t>
              </a:r>
            </a:p>
          </p:txBody>
        </p:sp>
        <p:sp>
          <p:nvSpPr>
            <p:cNvPr id="181257" name="Text Box 9"/>
            <p:cNvSpPr txBox="1">
              <a:spLocks noChangeArrowheads="1"/>
            </p:cNvSpPr>
            <p:nvPr/>
          </p:nvSpPr>
          <p:spPr bwMode="auto">
            <a:xfrm>
              <a:off x="2640" y="1776"/>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3</a:t>
              </a:r>
              <a:r>
                <a:rPr lang="en-GB" altLang="en-US" b="1" baseline="30000">
                  <a:solidFill>
                    <a:srgbClr val="CC00CC"/>
                  </a:solidFill>
                  <a:latin typeface="Arial Narrow" panose="020B0606020202030204" pitchFamily="34" charset="0"/>
                </a:rPr>
                <a:t>rd</a:t>
              </a:r>
              <a:r>
                <a:rPr lang="en-GB" altLang="en-US" b="1">
                  <a:solidFill>
                    <a:srgbClr val="CC00CC"/>
                  </a:solidFill>
                  <a:latin typeface="Arial Narrow" panose="020B0606020202030204" pitchFamily="34" charset="0"/>
                </a:rPr>
                <a:t> wave</a:t>
              </a:r>
            </a:p>
          </p:txBody>
        </p:sp>
        <p:sp>
          <p:nvSpPr>
            <p:cNvPr id="181258" name="Text Box 10"/>
            <p:cNvSpPr txBox="1">
              <a:spLocks noChangeArrowheads="1"/>
            </p:cNvSpPr>
            <p:nvPr/>
          </p:nvSpPr>
          <p:spPr bwMode="auto">
            <a:xfrm>
              <a:off x="3312" y="1248"/>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4</a:t>
              </a:r>
              <a:r>
                <a:rPr lang="en-GB" altLang="en-US" b="1" baseline="30000">
                  <a:solidFill>
                    <a:srgbClr val="CC00CC"/>
                  </a:solidFill>
                  <a:latin typeface="Arial Narrow" panose="020B0606020202030204" pitchFamily="34" charset="0"/>
                </a:rPr>
                <a:t>th</a:t>
              </a:r>
              <a:r>
                <a:rPr lang="en-GB" altLang="en-US" b="1">
                  <a:solidFill>
                    <a:srgbClr val="CC00CC"/>
                  </a:solidFill>
                  <a:latin typeface="Arial Narrow" panose="020B0606020202030204" pitchFamily="34" charset="0"/>
                </a:rPr>
                <a:t> wave</a:t>
              </a:r>
            </a:p>
          </p:txBody>
        </p:sp>
        <p:sp>
          <p:nvSpPr>
            <p:cNvPr id="181259" name="Text Box 11"/>
            <p:cNvSpPr txBox="1">
              <a:spLocks noChangeArrowheads="1"/>
            </p:cNvSpPr>
            <p:nvPr/>
          </p:nvSpPr>
          <p:spPr bwMode="auto">
            <a:xfrm>
              <a:off x="3696" y="720"/>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 5</a:t>
              </a:r>
              <a:r>
                <a:rPr lang="en-GB" altLang="en-US" b="1" baseline="30000">
                  <a:solidFill>
                    <a:srgbClr val="CC00CC"/>
                  </a:solidFill>
                  <a:latin typeface="Arial Narrow" panose="020B0606020202030204" pitchFamily="34" charset="0"/>
                </a:rPr>
                <a:t>th</a:t>
              </a:r>
              <a:r>
                <a:rPr lang="en-GB" altLang="en-US" b="1">
                  <a:solidFill>
                    <a:srgbClr val="CC00CC"/>
                  </a:solidFill>
                  <a:latin typeface="Arial Narrow" panose="020B0606020202030204" pitchFamily="34" charset="0"/>
                </a:rPr>
                <a:t> wave</a:t>
              </a:r>
            </a:p>
          </p:txBody>
        </p:sp>
        <p:sp>
          <p:nvSpPr>
            <p:cNvPr id="181260" name="Text Box 12"/>
            <p:cNvSpPr txBox="1">
              <a:spLocks noChangeArrowheads="1"/>
            </p:cNvSpPr>
            <p:nvPr/>
          </p:nvSpPr>
          <p:spPr bwMode="auto">
            <a:xfrm>
              <a:off x="4416" y="0"/>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 6</a:t>
              </a:r>
              <a:r>
                <a:rPr lang="en-GB" altLang="en-US" b="1" baseline="30000">
                  <a:solidFill>
                    <a:srgbClr val="CC00CC"/>
                  </a:solidFill>
                  <a:latin typeface="Arial Narrow" panose="020B0606020202030204" pitchFamily="34" charset="0"/>
                </a:rPr>
                <a:t>th</a:t>
              </a:r>
              <a:r>
                <a:rPr lang="en-GB" altLang="en-US" b="1">
                  <a:solidFill>
                    <a:srgbClr val="CC00CC"/>
                  </a:solidFill>
                  <a:latin typeface="Arial Narrow" panose="020B0606020202030204" pitchFamily="34" charset="0"/>
                </a:rPr>
                <a:t> wave</a:t>
              </a:r>
            </a:p>
          </p:txBody>
        </p:sp>
      </p:grpSp>
      <p:sp>
        <p:nvSpPr>
          <p:cNvPr id="181264" name="Text Box 16"/>
          <p:cNvSpPr txBox="1">
            <a:spLocks noChangeArrowheads="1"/>
          </p:cNvSpPr>
          <p:nvPr/>
        </p:nvSpPr>
        <p:spPr bwMode="auto">
          <a:xfrm>
            <a:off x="2667000" y="1190626"/>
            <a:ext cx="3124200" cy="1200329"/>
          </a:xfrm>
          <a:prstGeom prst="rect">
            <a:avLst/>
          </a:prstGeom>
          <a:solidFill>
            <a:schemeClr val="bg1"/>
          </a:solidFill>
          <a:ln>
            <a:noFill/>
          </a:ln>
          <a:effectLst/>
          <a:extLst>
            <a:ext uri="{91240B29-F687-4F45-9708-019B960494DF}">
              <a14:hiddenLine xmlns:a14="http://schemas.microsoft.com/office/drawing/2010/main" xmlns="" w="952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GB" altLang="en-US">
                <a:solidFill>
                  <a:srgbClr val="FF0000"/>
                </a:solidFill>
              </a:rPr>
              <a:t>Petrochemicals</a:t>
            </a:r>
          </a:p>
          <a:p>
            <a:pPr algn="ctr"/>
            <a:r>
              <a:rPr lang="en-GB" altLang="en-US">
                <a:solidFill>
                  <a:srgbClr val="FF0000"/>
                </a:solidFill>
              </a:rPr>
              <a:t>Electronics</a:t>
            </a:r>
          </a:p>
          <a:p>
            <a:pPr algn="ctr"/>
            <a:r>
              <a:rPr lang="en-GB" altLang="en-US">
                <a:solidFill>
                  <a:srgbClr val="FF0000"/>
                </a:solidFill>
              </a:rPr>
              <a:t>Aviation</a:t>
            </a:r>
          </a:p>
          <a:p>
            <a:pPr algn="ctr"/>
            <a:r>
              <a:rPr lang="en-GB" altLang="en-US">
                <a:solidFill>
                  <a:srgbClr val="FF0000"/>
                </a:solidFill>
              </a:rPr>
              <a:t>Space</a:t>
            </a:r>
          </a:p>
        </p:txBody>
      </p:sp>
      <p:sp>
        <p:nvSpPr>
          <p:cNvPr id="181265" name="Line 17"/>
          <p:cNvSpPr>
            <a:spLocks noChangeShapeType="1"/>
          </p:cNvSpPr>
          <p:nvPr/>
        </p:nvSpPr>
        <p:spPr bwMode="auto">
          <a:xfrm>
            <a:off x="4876800" y="2209800"/>
            <a:ext cx="1828800" cy="762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81266" name="Text Box 18"/>
          <p:cNvSpPr txBox="1">
            <a:spLocks noChangeArrowheads="1"/>
          </p:cNvSpPr>
          <p:nvPr/>
        </p:nvSpPr>
        <p:spPr bwMode="auto">
          <a:xfrm>
            <a:off x="2514601" y="76201"/>
            <a:ext cx="5457135" cy="584775"/>
          </a:xfrm>
          <a:prstGeom prst="rect">
            <a:avLst/>
          </a:prstGeom>
          <a:noFill/>
          <a:ln>
            <a:noFill/>
          </a:ln>
          <a:effectLst/>
          <a:extLst>
            <a:ext uri="{909E8E84-426E-40DD-AFC4-6F175D3DCCD1}">
              <a14:hiddenFill xmlns:a14="http://schemas.microsoft.com/office/drawing/2010/main" xmlns="">
                <a:solidFill>
                  <a:srgbClr val="E2F43A"/>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3200">
                <a:solidFill>
                  <a:srgbClr val="3333CC"/>
                </a:solidFill>
              </a:rPr>
              <a:t>Waves of Innovation since 1785</a:t>
            </a:r>
          </a:p>
        </p:txBody>
      </p:sp>
      <p:sp>
        <p:nvSpPr>
          <p:cNvPr id="181268" name="Text Box 20"/>
          <p:cNvSpPr txBox="1">
            <a:spLocks noChangeArrowheads="1"/>
          </p:cNvSpPr>
          <p:nvPr/>
        </p:nvSpPr>
        <p:spPr bwMode="auto">
          <a:xfrm>
            <a:off x="5822950" y="6477001"/>
            <a:ext cx="4832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a:solidFill>
                  <a:prstClr val="black"/>
                </a:solidFill>
                <a:latin typeface="Times New Roman" panose="02020603050405020304" pitchFamily="18" charset="0"/>
              </a:rPr>
              <a:t>Source: Hargroves, K. and Smith, M. (2005), p 17.</a:t>
            </a:r>
          </a:p>
        </p:txBody>
      </p:sp>
      <p:sp>
        <p:nvSpPr>
          <p:cNvPr id="181269" name="Freeform 21"/>
          <p:cNvSpPr>
            <a:spLocks/>
          </p:cNvSpPr>
          <p:nvPr/>
        </p:nvSpPr>
        <p:spPr bwMode="auto">
          <a:xfrm>
            <a:off x="2895600" y="5029200"/>
            <a:ext cx="914400" cy="762000"/>
          </a:xfrm>
          <a:custGeom>
            <a:avLst/>
            <a:gdLst>
              <a:gd name="T0" fmla="*/ 206 w 563"/>
              <a:gd name="T1" fmla="*/ 0 h 467"/>
              <a:gd name="T2" fmla="*/ 381 w 563"/>
              <a:gd name="T3" fmla="*/ 15 h 467"/>
              <a:gd name="T4" fmla="*/ 491 w 563"/>
              <a:gd name="T5" fmla="*/ 80 h 467"/>
              <a:gd name="T6" fmla="*/ 534 w 563"/>
              <a:gd name="T7" fmla="*/ 109 h 467"/>
              <a:gd name="T8" fmla="*/ 556 w 563"/>
              <a:gd name="T9" fmla="*/ 241 h 467"/>
              <a:gd name="T10" fmla="*/ 549 w 563"/>
              <a:gd name="T11" fmla="*/ 365 h 467"/>
              <a:gd name="T12" fmla="*/ 505 w 563"/>
              <a:gd name="T13" fmla="*/ 379 h 467"/>
              <a:gd name="T14" fmla="*/ 549 w 563"/>
              <a:gd name="T15" fmla="*/ 438 h 467"/>
              <a:gd name="T16" fmla="*/ 513 w 563"/>
              <a:gd name="T17" fmla="*/ 467 h 467"/>
              <a:gd name="T18" fmla="*/ 39 w 563"/>
              <a:gd name="T19" fmla="*/ 459 h 467"/>
              <a:gd name="T20" fmla="*/ 2 w 563"/>
              <a:gd name="T21" fmla="*/ 423 h 467"/>
              <a:gd name="T22" fmla="*/ 10 w 563"/>
              <a:gd name="T23" fmla="*/ 182 h 467"/>
              <a:gd name="T24" fmla="*/ 24 w 563"/>
              <a:gd name="T25" fmla="*/ 139 h 467"/>
              <a:gd name="T26" fmla="*/ 90 w 563"/>
              <a:gd name="T27" fmla="*/ 37 h 467"/>
              <a:gd name="T28" fmla="*/ 206 w 563"/>
              <a:gd name="T29"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3" h="467">
                <a:moveTo>
                  <a:pt x="206" y="0"/>
                </a:moveTo>
                <a:cubicBezTo>
                  <a:pt x="265" y="5"/>
                  <a:pt x="322" y="15"/>
                  <a:pt x="381" y="15"/>
                </a:cubicBezTo>
                <a:cubicBezTo>
                  <a:pt x="422" y="28"/>
                  <a:pt x="456" y="57"/>
                  <a:pt x="491" y="80"/>
                </a:cubicBezTo>
                <a:cubicBezTo>
                  <a:pt x="505" y="90"/>
                  <a:pt x="534" y="109"/>
                  <a:pt x="534" y="109"/>
                </a:cubicBezTo>
                <a:cubicBezTo>
                  <a:pt x="550" y="152"/>
                  <a:pt x="542" y="198"/>
                  <a:pt x="556" y="241"/>
                </a:cubicBezTo>
                <a:cubicBezTo>
                  <a:pt x="554" y="282"/>
                  <a:pt x="563" y="326"/>
                  <a:pt x="549" y="365"/>
                </a:cubicBezTo>
                <a:cubicBezTo>
                  <a:pt x="544" y="379"/>
                  <a:pt x="505" y="379"/>
                  <a:pt x="505" y="379"/>
                </a:cubicBezTo>
                <a:cubicBezTo>
                  <a:pt x="489" y="430"/>
                  <a:pt x="509" y="424"/>
                  <a:pt x="549" y="438"/>
                </a:cubicBezTo>
                <a:cubicBezTo>
                  <a:pt x="541" y="461"/>
                  <a:pt x="546" y="467"/>
                  <a:pt x="513" y="467"/>
                </a:cubicBezTo>
                <a:cubicBezTo>
                  <a:pt x="355" y="467"/>
                  <a:pt x="197" y="462"/>
                  <a:pt x="39" y="459"/>
                </a:cubicBezTo>
                <a:cubicBezTo>
                  <a:pt x="29" y="452"/>
                  <a:pt x="2" y="440"/>
                  <a:pt x="2" y="423"/>
                </a:cubicBezTo>
                <a:cubicBezTo>
                  <a:pt x="0" y="343"/>
                  <a:pt x="4" y="262"/>
                  <a:pt x="10" y="182"/>
                </a:cubicBezTo>
                <a:cubicBezTo>
                  <a:pt x="11" y="167"/>
                  <a:pt x="21" y="154"/>
                  <a:pt x="24" y="139"/>
                </a:cubicBezTo>
                <a:cubicBezTo>
                  <a:pt x="33" y="102"/>
                  <a:pt x="40" y="42"/>
                  <a:pt x="90" y="37"/>
                </a:cubicBezTo>
                <a:cubicBezTo>
                  <a:pt x="129" y="33"/>
                  <a:pt x="192" y="43"/>
                  <a:pt x="206" y="0"/>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81270" name="Freeform 22"/>
          <p:cNvSpPr>
            <a:spLocks/>
          </p:cNvSpPr>
          <p:nvPr/>
        </p:nvSpPr>
        <p:spPr bwMode="auto">
          <a:xfrm>
            <a:off x="4278314" y="4597400"/>
            <a:ext cx="1425575" cy="1119188"/>
          </a:xfrm>
          <a:custGeom>
            <a:avLst/>
            <a:gdLst>
              <a:gd name="T0" fmla="*/ 241 w 898"/>
              <a:gd name="T1" fmla="*/ 677 h 705"/>
              <a:gd name="T2" fmla="*/ 175 w 898"/>
              <a:gd name="T3" fmla="*/ 647 h 705"/>
              <a:gd name="T4" fmla="*/ 95 w 898"/>
              <a:gd name="T5" fmla="*/ 567 h 705"/>
              <a:gd name="T6" fmla="*/ 51 w 898"/>
              <a:gd name="T7" fmla="*/ 414 h 705"/>
              <a:gd name="T8" fmla="*/ 29 w 898"/>
              <a:gd name="T9" fmla="*/ 327 h 705"/>
              <a:gd name="T10" fmla="*/ 102 w 898"/>
              <a:gd name="T11" fmla="*/ 108 h 705"/>
              <a:gd name="T12" fmla="*/ 562 w 898"/>
              <a:gd name="T13" fmla="*/ 115 h 705"/>
              <a:gd name="T14" fmla="*/ 533 w 898"/>
              <a:gd name="T15" fmla="*/ 626 h 705"/>
              <a:gd name="T16" fmla="*/ 299 w 898"/>
              <a:gd name="T17" fmla="*/ 669 h 705"/>
              <a:gd name="T18" fmla="*/ 234 w 898"/>
              <a:gd name="T19" fmla="*/ 684 h 705"/>
              <a:gd name="T20" fmla="*/ 241 w 898"/>
              <a:gd name="T21" fmla="*/ 677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8" h="705">
                <a:moveTo>
                  <a:pt x="241" y="677"/>
                </a:moveTo>
                <a:cubicBezTo>
                  <a:pt x="218" y="669"/>
                  <a:pt x="194" y="664"/>
                  <a:pt x="175" y="647"/>
                </a:cubicBezTo>
                <a:cubicBezTo>
                  <a:pt x="146" y="621"/>
                  <a:pt x="126" y="588"/>
                  <a:pt x="95" y="567"/>
                </a:cubicBezTo>
                <a:cubicBezTo>
                  <a:pt x="39" y="485"/>
                  <a:pt x="69" y="571"/>
                  <a:pt x="51" y="414"/>
                </a:cubicBezTo>
                <a:cubicBezTo>
                  <a:pt x="48" y="384"/>
                  <a:pt x="29" y="327"/>
                  <a:pt x="29" y="327"/>
                </a:cubicBezTo>
                <a:cubicBezTo>
                  <a:pt x="34" y="217"/>
                  <a:pt x="0" y="141"/>
                  <a:pt x="102" y="108"/>
                </a:cubicBezTo>
                <a:cubicBezTo>
                  <a:pt x="255" y="110"/>
                  <a:pt x="460" y="0"/>
                  <a:pt x="562" y="115"/>
                </a:cubicBezTo>
                <a:cubicBezTo>
                  <a:pt x="898" y="494"/>
                  <a:pt x="695" y="564"/>
                  <a:pt x="533" y="626"/>
                </a:cubicBezTo>
                <a:cubicBezTo>
                  <a:pt x="477" y="705"/>
                  <a:pt x="418" y="665"/>
                  <a:pt x="299" y="669"/>
                </a:cubicBezTo>
                <a:cubicBezTo>
                  <a:pt x="277" y="673"/>
                  <a:pt x="256" y="684"/>
                  <a:pt x="234" y="684"/>
                </a:cubicBezTo>
                <a:cubicBezTo>
                  <a:pt x="231" y="684"/>
                  <a:pt x="239" y="679"/>
                  <a:pt x="241" y="677"/>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81271" name="Freeform 23"/>
          <p:cNvSpPr>
            <a:spLocks/>
          </p:cNvSpPr>
          <p:nvPr/>
        </p:nvSpPr>
        <p:spPr bwMode="auto">
          <a:xfrm>
            <a:off x="5599113" y="4456113"/>
            <a:ext cx="1001712" cy="1135062"/>
          </a:xfrm>
          <a:custGeom>
            <a:avLst/>
            <a:gdLst>
              <a:gd name="T0" fmla="*/ 269 w 631"/>
              <a:gd name="T1" fmla="*/ 715 h 715"/>
              <a:gd name="T2" fmla="*/ 182 w 631"/>
              <a:gd name="T3" fmla="*/ 664 h 715"/>
              <a:gd name="T4" fmla="*/ 138 w 631"/>
              <a:gd name="T5" fmla="*/ 634 h 715"/>
              <a:gd name="T6" fmla="*/ 116 w 631"/>
              <a:gd name="T7" fmla="*/ 620 h 715"/>
              <a:gd name="T8" fmla="*/ 94 w 631"/>
              <a:gd name="T9" fmla="*/ 605 h 715"/>
              <a:gd name="T10" fmla="*/ 72 w 631"/>
              <a:gd name="T11" fmla="*/ 591 h 715"/>
              <a:gd name="T12" fmla="*/ 43 w 631"/>
              <a:gd name="T13" fmla="*/ 547 h 715"/>
              <a:gd name="T14" fmla="*/ 29 w 631"/>
              <a:gd name="T15" fmla="*/ 525 h 715"/>
              <a:gd name="T16" fmla="*/ 65 w 631"/>
              <a:gd name="T17" fmla="*/ 314 h 715"/>
              <a:gd name="T18" fmla="*/ 94 w 631"/>
              <a:gd name="T19" fmla="*/ 248 h 715"/>
              <a:gd name="T20" fmla="*/ 109 w 631"/>
              <a:gd name="T21" fmla="*/ 124 h 715"/>
              <a:gd name="T22" fmla="*/ 131 w 631"/>
              <a:gd name="T23" fmla="*/ 109 h 715"/>
              <a:gd name="T24" fmla="*/ 313 w 631"/>
              <a:gd name="T25" fmla="*/ 51 h 715"/>
              <a:gd name="T26" fmla="*/ 554 w 631"/>
              <a:gd name="T27" fmla="*/ 255 h 715"/>
              <a:gd name="T28" fmla="*/ 575 w 631"/>
              <a:gd name="T29" fmla="*/ 270 h 715"/>
              <a:gd name="T30" fmla="*/ 605 w 631"/>
              <a:gd name="T31" fmla="*/ 496 h 715"/>
              <a:gd name="T32" fmla="*/ 597 w 631"/>
              <a:gd name="T33" fmla="*/ 562 h 715"/>
              <a:gd name="T34" fmla="*/ 473 w 631"/>
              <a:gd name="T35" fmla="*/ 634 h 715"/>
              <a:gd name="T36" fmla="*/ 393 w 631"/>
              <a:gd name="T37" fmla="*/ 656 h 715"/>
              <a:gd name="T38" fmla="*/ 379 w 631"/>
              <a:gd name="T39" fmla="*/ 678 h 715"/>
              <a:gd name="T40" fmla="*/ 269 w 631"/>
              <a:gd name="T41" fmla="*/ 715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1" h="715">
                <a:moveTo>
                  <a:pt x="269" y="715"/>
                </a:moveTo>
                <a:cubicBezTo>
                  <a:pt x="239" y="694"/>
                  <a:pt x="216" y="675"/>
                  <a:pt x="182" y="664"/>
                </a:cubicBezTo>
                <a:cubicBezTo>
                  <a:pt x="167" y="654"/>
                  <a:pt x="153" y="644"/>
                  <a:pt x="138" y="634"/>
                </a:cubicBezTo>
                <a:cubicBezTo>
                  <a:pt x="131" y="629"/>
                  <a:pt x="123" y="625"/>
                  <a:pt x="116" y="620"/>
                </a:cubicBezTo>
                <a:cubicBezTo>
                  <a:pt x="109" y="615"/>
                  <a:pt x="101" y="610"/>
                  <a:pt x="94" y="605"/>
                </a:cubicBezTo>
                <a:cubicBezTo>
                  <a:pt x="87" y="600"/>
                  <a:pt x="72" y="591"/>
                  <a:pt x="72" y="591"/>
                </a:cubicBezTo>
                <a:cubicBezTo>
                  <a:pt x="62" y="576"/>
                  <a:pt x="53" y="562"/>
                  <a:pt x="43" y="547"/>
                </a:cubicBezTo>
                <a:cubicBezTo>
                  <a:pt x="38" y="540"/>
                  <a:pt x="29" y="525"/>
                  <a:pt x="29" y="525"/>
                </a:cubicBezTo>
                <a:cubicBezTo>
                  <a:pt x="32" y="458"/>
                  <a:pt x="0" y="356"/>
                  <a:pt x="65" y="314"/>
                </a:cubicBezTo>
                <a:cubicBezTo>
                  <a:pt x="73" y="290"/>
                  <a:pt x="86" y="272"/>
                  <a:pt x="94" y="248"/>
                </a:cubicBezTo>
                <a:cubicBezTo>
                  <a:pt x="99" y="207"/>
                  <a:pt x="92" y="162"/>
                  <a:pt x="109" y="124"/>
                </a:cubicBezTo>
                <a:cubicBezTo>
                  <a:pt x="113" y="116"/>
                  <a:pt x="124" y="115"/>
                  <a:pt x="131" y="109"/>
                </a:cubicBezTo>
                <a:cubicBezTo>
                  <a:pt x="183" y="67"/>
                  <a:pt x="247" y="61"/>
                  <a:pt x="313" y="51"/>
                </a:cubicBezTo>
                <a:cubicBezTo>
                  <a:pt x="631" y="61"/>
                  <a:pt x="515" y="0"/>
                  <a:pt x="554" y="255"/>
                </a:cubicBezTo>
                <a:cubicBezTo>
                  <a:pt x="555" y="264"/>
                  <a:pt x="568" y="265"/>
                  <a:pt x="575" y="270"/>
                </a:cubicBezTo>
                <a:cubicBezTo>
                  <a:pt x="602" y="343"/>
                  <a:pt x="578" y="422"/>
                  <a:pt x="605" y="496"/>
                </a:cubicBezTo>
                <a:cubicBezTo>
                  <a:pt x="602" y="518"/>
                  <a:pt x="604" y="541"/>
                  <a:pt x="597" y="562"/>
                </a:cubicBezTo>
                <a:cubicBezTo>
                  <a:pt x="577" y="621"/>
                  <a:pt x="526" y="627"/>
                  <a:pt x="473" y="634"/>
                </a:cubicBezTo>
                <a:cubicBezTo>
                  <a:pt x="447" y="644"/>
                  <a:pt x="420" y="648"/>
                  <a:pt x="393" y="656"/>
                </a:cubicBezTo>
                <a:cubicBezTo>
                  <a:pt x="388" y="663"/>
                  <a:pt x="386" y="673"/>
                  <a:pt x="379" y="678"/>
                </a:cubicBezTo>
                <a:cubicBezTo>
                  <a:pt x="347" y="699"/>
                  <a:pt x="298" y="686"/>
                  <a:pt x="269" y="715"/>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81272" name="Freeform 24"/>
          <p:cNvSpPr>
            <a:spLocks/>
          </p:cNvSpPr>
          <p:nvPr/>
        </p:nvSpPr>
        <p:spPr bwMode="auto">
          <a:xfrm>
            <a:off x="6792914" y="4487863"/>
            <a:ext cx="941387" cy="938212"/>
          </a:xfrm>
          <a:custGeom>
            <a:avLst/>
            <a:gdLst>
              <a:gd name="T0" fmla="*/ 35 w 593"/>
              <a:gd name="T1" fmla="*/ 2 h 591"/>
              <a:gd name="T2" fmla="*/ 20 w 593"/>
              <a:gd name="T3" fmla="*/ 162 h 591"/>
              <a:gd name="T4" fmla="*/ 35 w 593"/>
              <a:gd name="T5" fmla="*/ 243 h 591"/>
              <a:gd name="T6" fmla="*/ 181 w 593"/>
              <a:gd name="T7" fmla="*/ 418 h 591"/>
              <a:gd name="T8" fmla="*/ 224 w 593"/>
              <a:gd name="T9" fmla="*/ 483 h 591"/>
              <a:gd name="T10" fmla="*/ 261 w 593"/>
              <a:gd name="T11" fmla="*/ 563 h 591"/>
              <a:gd name="T12" fmla="*/ 356 w 593"/>
              <a:gd name="T13" fmla="*/ 571 h 591"/>
              <a:gd name="T14" fmla="*/ 399 w 593"/>
              <a:gd name="T15" fmla="*/ 542 h 591"/>
              <a:gd name="T16" fmla="*/ 407 w 593"/>
              <a:gd name="T17" fmla="*/ 461 h 591"/>
              <a:gd name="T18" fmla="*/ 451 w 593"/>
              <a:gd name="T19" fmla="*/ 432 h 591"/>
              <a:gd name="T20" fmla="*/ 472 w 593"/>
              <a:gd name="T21" fmla="*/ 418 h 591"/>
              <a:gd name="T22" fmla="*/ 516 w 593"/>
              <a:gd name="T23" fmla="*/ 330 h 591"/>
              <a:gd name="T24" fmla="*/ 523 w 593"/>
              <a:gd name="T25" fmla="*/ 308 h 591"/>
              <a:gd name="T26" fmla="*/ 545 w 593"/>
              <a:gd name="T27" fmla="*/ 148 h 591"/>
              <a:gd name="T28" fmla="*/ 582 w 593"/>
              <a:gd name="T29" fmla="*/ 82 h 591"/>
              <a:gd name="T30" fmla="*/ 538 w 593"/>
              <a:gd name="T31" fmla="*/ 2 h 591"/>
              <a:gd name="T32" fmla="*/ 35 w 593"/>
              <a:gd name="T33" fmla="*/ 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3" h="591">
                <a:moveTo>
                  <a:pt x="35" y="2"/>
                </a:moveTo>
                <a:cubicBezTo>
                  <a:pt x="0" y="53"/>
                  <a:pt x="14" y="99"/>
                  <a:pt x="20" y="162"/>
                </a:cubicBezTo>
                <a:cubicBezTo>
                  <a:pt x="20" y="166"/>
                  <a:pt x="30" y="230"/>
                  <a:pt x="35" y="243"/>
                </a:cubicBezTo>
                <a:cubicBezTo>
                  <a:pt x="58" y="296"/>
                  <a:pt x="134" y="386"/>
                  <a:pt x="181" y="418"/>
                </a:cubicBezTo>
                <a:cubicBezTo>
                  <a:pt x="197" y="442"/>
                  <a:pt x="215" y="456"/>
                  <a:pt x="224" y="483"/>
                </a:cubicBezTo>
                <a:cubicBezTo>
                  <a:pt x="230" y="523"/>
                  <a:pt x="223" y="551"/>
                  <a:pt x="261" y="563"/>
                </a:cubicBezTo>
                <a:cubicBezTo>
                  <a:pt x="297" y="587"/>
                  <a:pt x="292" y="591"/>
                  <a:pt x="356" y="571"/>
                </a:cubicBezTo>
                <a:cubicBezTo>
                  <a:pt x="373" y="566"/>
                  <a:pt x="399" y="542"/>
                  <a:pt x="399" y="542"/>
                </a:cubicBezTo>
                <a:cubicBezTo>
                  <a:pt x="402" y="515"/>
                  <a:pt x="395" y="486"/>
                  <a:pt x="407" y="461"/>
                </a:cubicBezTo>
                <a:cubicBezTo>
                  <a:pt x="415" y="445"/>
                  <a:pt x="436" y="442"/>
                  <a:pt x="451" y="432"/>
                </a:cubicBezTo>
                <a:cubicBezTo>
                  <a:pt x="458" y="427"/>
                  <a:pt x="472" y="418"/>
                  <a:pt x="472" y="418"/>
                </a:cubicBezTo>
                <a:cubicBezTo>
                  <a:pt x="511" y="361"/>
                  <a:pt x="497" y="391"/>
                  <a:pt x="516" y="330"/>
                </a:cubicBezTo>
                <a:cubicBezTo>
                  <a:pt x="518" y="323"/>
                  <a:pt x="523" y="308"/>
                  <a:pt x="523" y="308"/>
                </a:cubicBezTo>
                <a:cubicBezTo>
                  <a:pt x="530" y="208"/>
                  <a:pt x="520" y="216"/>
                  <a:pt x="545" y="148"/>
                </a:cubicBezTo>
                <a:cubicBezTo>
                  <a:pt x="554" y="124"/>
                  <a:pt x="582" y="82"/>
                  <a:pt x="582" y="82"/>
                </a:cubicBezTo>
                <a:cubicBezTo>
                  <a:pt x="593" y="46"/>
                  <a:pt x="585" y="3"/>
                  <a:pt x="538" y="2"/>
                </a:cubicBezTo>
                <a:cubicBezTo>
                  <a:pt x="370" y="0"/>
                  <a:pt x="203" y="2"/>
                  <a:pt x="35" y="2"/>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81273" name="Freeform 25"/>
          <p:cNvSpPr>
            <a:spLocks/>
          </p:cNvSpPr>
          <p:nvPr/>
        </p:nvSpPr>
        <p:spPr bwMode="auto">
          <a:xfrm>
            <a:off x="7862888" y="4144964"/>
            <a:ext cx="1085850" cy="1235075"/>
          </a:xfrm>
          <a:custGeom>
            <a:avLst/>
            <a:gdLst>
              <a:gd name="T0" fmla="*/ 10 w 684"/>
              <a:gd name="T1" fmla="*/ 130 h 778"/>
              <a:gd name="T2" fmla="*/ 666 w 684"/>
              <a:gd name="T3" fmla="*/ 130 h 778"/>
              <a:gd name="T4" fmla="*/ 622 w 684"/>
              <a:gd name="T5" fmla="*/ 575 h 778"/>
              <a:gd name="T6" fmla="*/ 549 w 684"/>
              <a:gd name="T7" fmla="*/ 670 h 778"/>
              <a:gd name="T8" fmla="*/ 207 w 684"/>
              <a:gd name="T9" fmla="*/ 699 h 778"/>
              <a:gd name="T10" fmla="*/ 141 w 684"/>
              <a:gd name="T11" fmla="*/ 670 h 778"/>
              <a:gd name="T12" fmla="*/ 97 w 684"/>
              <a:gd name="T13" fmla="*/ 641 h 778"/>
              <a:gd name="T14" fmla="*/ 68 w 684"/>
              <a:gd name="T15" fmla="*/ 597 h 778"/>
              <a:gd name="T16" fmla="*/ 46 w 684"/>
              <a:gd name="T17" fmla="*/ 553 h 778"/>
              <a:gd name="T18" fmla="*/ 32 w 684"/>
              <a:gd name="T19" fmla="*/ 510 h 778"/>
              <a:gd name="T20" fmla="*/ 24 w 684"/>
              <a:gd name="T21" fmla="*/ 203 h 778"/>
              <a:gd name="T22" fmla="*/ 10 w 684"/>
              <a:gd name="T23" fmla="*/ 13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4" h="778">
                <a:moveTo>
                  <a:pt x="10" y="130"/>
                </a:moveTo>
                <a:cubicBezTo>
                  <a:pt x="219" y="63"/>
                  <a:pt x="412" y="0"/>
                  <a:pt x="666" y="130"/>
                </a:cubicBezTo>
                <a:cubicBezTo>
                  <a:pt x="680" y="137"/>
                  <a:pt x="684" y="484"/>
                  <a:pt x="622" y="575"/>
                </a:cubicBezTo>
                <a:cubicBezTo>
                  <a:pt x="609" y="615"/>
                  <a:pt x="589" y="657"/>
                  <a:pt x="549" y="670"/>
                </a:cubicBezTo>
                <a:cubicBezTo>
                  <a:pt x="480" y="778"/>
                  <a:pt x="321" y="702"/>
                  <a:pt x="207" y="699"/>
                </a:cubicBezTo>
                <a:cubicBezTo>
                  <a:pt x="183" y="691"/>
                  <a:pt x="165" y="678"/>
                  <a:pt x="141" y="670"/>
                </a:cubicBezTo>
                <a:cubicBezTo>
                  <a:pt x="126" y="660"/>
                  <a:pt x="112" y="651"/>
                  <a:pt x="97" y="641"/>
                </a:cubicBezTo>
                <a:cubicBezTo>
                  <a:pt x="82" y="631"/>
                  <a:pt x="68" y="597"/>
                  <a:pt x="68" y="597"/>
                </a:cubicBezTo>
                <a:cubicBezTo>
                  <a:pt x="44" y="521"/>
                  <a:pt x="82" y="634"/>
                  <a:pt x="46" y="553"/>
                </a:cubicBezTo>
                <a:cubicBezTo>
                  <a:pt x="40" y="539"/>
                  <a:pt x="32" y="510"/>
                  <a:pt x="32" y="510"/>
                </a:cubicBezTo>
                <a:cubicBezTo>
                  <a:pt x="29" y="408"/>
                  <a:pt x="31" y="305"/>
                  <a:pt x="24" y="203"/>
                </a:cubicBezTo>
                <a:cubicBezTo>
                  <a:pt x="22" y="167"/>
                  <a:pt x="0" y="174"/>
                  <a:pt x="10" y="130"/>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81274" name="Freeform 26"/>
          <p:cNvSpPr>
            <a:spLocks/>
          </p:cNvSpPr>
          <p:nvPr/>
        </p:nvSpPr>
        <p:spPr bwMode="auto">
          <a:xfrm>
            <a:off x="8534400" y="2297114"/>
            <a:ext cx="1582738" cy="2020887"/>
          </a:xfrm>
          <a:custGeom>
            <a:avLst/>
            <a:gdLst>
              <a:gd name="T0" fmla="*/ 289 w 1050"/>
              <a:gd name="T1" fmla="*/ 48 h 1273"/>
              <a:gd name="T2" fmla="*/ 238 w 1050"/>
              <a:gd name="T3" fmla="*/ 135 h 1273"/>
              <a:gd name="T4" fmla="*/ 223 w 1050"/>
              <a:gd name="T5" fmla="*/ 157 h 1273"/>
              <a:gd name="T6" fmla="*/ 216 w 1050"/>
              <a:gd name="T7" fmla="*/ 230 h 1273"/>
              <a:gd name="T8" fmla="*/ 187 w 1050"/>
              <a:gd name="T9" fmla="*/ 237 h 1273"/>
              <a:gd name="T10" fmla="*/ 238 w 1050"/>
              <a:gd name="T11" fmla="*/ 347 h 1273"/>
              <a:gd name="T12" fmla="*/ 230 w 1050"/>
              <a:gd name="T13" fmla="*/ 434 h 1273"/>
              <a:gd name="T14" fmla="*/ 99 w 1050"/>
              <a:gd name="T15" fmla="*/ 441 h 1273"/>
              <a:gd name="T16" fmla="*/ 143 w 1050"/>
              <a:gd name="T17" fmla="*/ 726 h 1273"/>
              <a:gd name="T18" fmla="*/ 136 w 1050"/>
              <a:gd name="T19" fmla="*/ 770 h 1273"/>
              <a:gd name="T20" fmla="*/ 143 w 1050"/>
              <a:gd name="T21" fmla="*/ 1156 h 1273"/>
              <a:gd name="T22" fmla="*/ 427 w 1050"/>
              <a:gd name="T23" fmla="*/ 1258 h 1273"/>
              <a:gd name="T24" fmla="*/ 748 w 1050"/>
              <a:gd name="T25" fmla="*/ 1265 h 1273"/>
              <a:gd name="T26" fmla="*/ 806 w 1050"/>
              <a:gd name="T27" fmla="*/ 1251 h 1273"/>
              <a:gd name="T28" fmla="*/ 828 w 1050"/>
              <a:gd name="T29" fmla="*/ 1236 h 1273"/>
              <a:gd name="T30" fmla="*/ 872 w 1050"/>
              <a:gd name="T31" fmla="*/ 1222 h 1273"/>
              <a:gd name="T32" fmla="*/ 916 w 1050"/>
              <a:gd name="T33" fmla="*/ 1192 h 1273"/>
              <a:gd name="T34" fmla="*/ 945 w 1050"/>
              <a:gd name="T35" fmla="*/ 1171 h 1273"/>
              <a:gd name="T36" fmla="*/ 1011 w 1050"/>
              <a:gd name="T37" fmla="*/ 1017 h 1273"/>
              <a:gd name="T38" fmla="*/ 1032 w 1050"/>
              <a:gd name="T39" fmla="*/ 543 h 1273"/>
              <a:gd name="T40" fmla="*/ 1018 w 1050"/>
              <a:gd name="T41" fmla="*/ 194 h 1273"/>
              <a:gd name="T42" fmla="*/ 945 w 1050"/>
              <a:gd name="T43" fmla="*/ 84 h 1273"/>
              <a:gd name="T44" fmla="*/ 901 w 1050"/>
              <a:gd name="T45" fmla="*/ 55 h 1273"/>
              <a:gd name="T46" fmla="*/ 828 w 1050"/>
              <a:gd name="T47" fmla="*/ 11 h 1273"/>
              <a:gd name="T48" fmla="*/ 274 w 1050"/>
              <a:gd name="T49" fmla="*/ 33 h 1273"/>
              <a:gd name="T50" fmla="*/ 289 w 1050"/>
              <a:gd name="T51" fmla="*/ 48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0" h="1273">
                <a:moveTo>
                  <a:pt x="289" y="48"/>
                </a:moveTo>
                <a:cubicBezTo>
                  <a:pt x="269" y="77"/>
                  <a:pt x="258" y="105"/>
                  <a:pt x="238" y="135"/>
                </a:cubicBezTo>
                <a:cubicBezTo>
                  <a:pt x="233" y="142"/>
                  <a:pt x="223" y="157"/>
                  <a:pt x="223" y="157"/>
                </a:cubicBezTo>
                <a:cubicBezTo>
                  <a:pt x="221" y="181"/>
                  <a:pt x="226" y="208"/>
                  <a:pt x="216" y="230"/>
                </a:cubicBezTo>
                <a:cubicBezTo>
                  <a:pt x="212" y="239"/>
                  <a:pt x="189" y="227"/>
                  <a:pt x="187" y="237"/>
                </a:cubicBezTo>
                <a:cubicBezTo>
                  <a:pt x="169" y="315"/>
                  <a:pt x="186" y="328"/>
                  <a:pt x="238" y="347"/>
                </a:cubicBezTo>
                <a:cubicBezTo>
                  <a:pt x="235" y="376"/>
                  <a:pt x="254" y="418"/>
                  <a:pt x="230" y="434"/>
                </a:cubicBezTo>
                <a:cubicBezTo>
                  <a:pt x="194" y="458"/>
                  <a:pt x="119" y="402"/>
                  <a:pt x="99" y="441"/>
                </a:cubicBezTo>
                <a:cubicBezTo>
                  <a:pt x="0" y="638"/>
                  <a:pt x="82" y="636"/>
                  <a:pt x="143" y="726"/>
                </a:cubicBezTo>
                <a:cubicBezTo>
                  <a:pt x="141" y="741"/>
                  <a:pt x="136" y="755"/>
                  <a:pt x="136" y="770"/>
                </a:cubicBezTo>
                <a:cubicBezTo>
                  <a:pt x="136" y="899"/>
                  <a:pt x="132" y="1028"/>
                  <a:pt x="143" y="1156"/>
                </a:cubicBezTo>
                <a:cubicBezTo>
                  <a:pt x="153" y="1273"/>
                  <a:pt x="380" y="1256"/>
                  <a:pt x="427" y="1258"/>
                </a:cubicBezTo>
                <a:cubicBezTo>
                  <a:pt x="537" y="1271"/>
                  <a:pt x="636" y="1271"/>
                  <a:pt x="748" y="1265"/>
                </a:cubicBezTo>
                <a:cubicBezTo>
                  <a:pt x="767" y="1260"/>
                  <a:pt x="790" y="1262"/>
                  <a:pt x="806" y="1251"/>
                </a:cubicBezTo>
                <a:cubicBezTo>
                  <a:pt x="813" y="1246"/>
                  <a:pt x="820" y="1240"/>
                  <a:pt x="828" y="1236"/>
                </a:cubicBezTo>
                <a:cubicBezTo>
                  <a:pt x="842" y="1230"/>
                  <a:pt x="872" y="1222"/>
                  <a:pt x="872" y="1222"/>
                </a:cubicBezTo>
                <a:cubicBezTo>
                  <a:pt x="887" y="1212"/>
                  <a:pt x="901" y="1202"/>
                  <a:pt x="916" y="1192"/>
                </a:cubicBezTo>
                <a:cubicBezTo>
                  <a:pt x="926" y="1185"/>
                  <a:pt x="945" y="1171"/>
                  <a:pt x="945" y="1171"/>
                </a:cubicBezTo>
                <a:cubicBezTo>
                  <a:pt x="976" y="1124"/>
                  <a:pt x="996" y="1072"/>
                  <a:pt x="1011" y="1017"/>
                </a:cubicBezTo>
                <a:cubicBezTo>
                  <a:pt x="1015" y="832"/>
                  <a:pt x="1019" y="709"/>
                  <a:pt x="1032" y="543"/>
                </a:cubicBezTo>
                <a:cubicBezTo>
                  <a:pt x="1029" y="400"/>
                  <a:pt x="1050" y="309"/>
                  <a:pt x="1018" y="194"/>
                </a:cubicBezTo>
                <a:cubicBezTo>
                  <a:pt x="1008" y="159"/>
                  <a:pt x="973" y="109"/>
                  <a:pt x="945" y="84"/>
                </a:cubicBezTo>
                <a:cubicBezTo>
                  <a:pt x="932" y="73"/>
                  <a:pt x="901" y="55"/>
                  <a:pt x="901" y="55"/>
                </a:cubicBezTo>
                <a:cubicBezTo>
                  <a:pt x="880" y="22"/>
                  <a:pt x="867" y="19"/>
                  <a:pt x="828" y="11"/>
                </a:cubicBezTo>
                <a:cubicBezTo>
                  <a:pt x="741" y="13"/>
                  <a:pt x="377" y="0"/>
                  <a:pt x="274" y="33"/>
                </a:cubicBezTo>
                <a:cubicBezTo>
                  <a:pt x="265" y="62"/>
                  <a:pt x="260" y="57"/>
                  <a:pt x="289" y="48"/>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Class 1 July 15 1:30-4:00 pm </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0FF11F75-A064-4C32-913B-285340A8BAC6}" type="slidenum">
              <a:rPr lang="en-US" smtClean="0">
                <a:solidFill>
                  <a:prstClr val="black">
                    <a:tint val="75000"/>
                  </a:prstClr>
                </a:solidFill>
              </a:rPr>
              <a:pPr/>
              <a:t>50</a:t>
            </a:fld>
            <a:endParaRPr lang="en-US">
              <a:solidFill>
                <a:prstClr val="black">
                  <a:tint val="75000"/>
                </a:prstClr>
              </a:solidFill>
            </a:endParaRPr>
          </a:p>
        </p:txBody>
      </p:sp>
    </p:spTree>
    <p:extLst>
      <p:ext uri="{BB962C8B-B14F-4D97-AF65-F5344CB8AC3E}">
        <p14:creationId xmlns:p14="http://schemas.microsoft.com/office/powerpoint/2010/main" xmlns="" val="28238660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81264"/>
                                        </p:tgtEl>
                                        <p:attrNameLst>
                                          <p:attrName>style.visibility</p:attrName>
                                        </p:attrNameLst>
                                      </p:cBhvr>
                                      <p:to>
                                        <p:strVal val="visible"/>
                                      </p:to>
                                    </p:set>
                                    <p:animEffect transition="in" filter="blinds(horizontal)">
                                      <p:cBhvr>
                                        <p:cTn id="7" dur="500"/>
                                        <p:tgtEl>
                                          <p:spTgt spid="181264"/>
                                        </p:tgtEl>
                                      </p:cBhvr>
                                    </p:animEffect>
                                  </p:childTnLst>
                                </p:cTn>
                              </p:par>
                            </p:childTnLst>
                          </p:cTn>
                        </p:par>
                        <p:par>
                          <p:cTn id="8" fill="hold" nodeType="afterGroup">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181265"/>
                                        </p:tgtEl>
                                        <p:attrNameLst>
                                          <p:attrName>style.visibility</p:attrName>
                                        </p:attrNameLst>
                                      </p:cBhvr>
                                      <p:to>
                                        <p:strVal val="visible"/>
                                      </p:to>
                                    </p:set>
                                    <p:animEffect transition="in" filter="blinds(vertical)">
                                      <p:cBhvr>
                                        <p:cTn id="11" dur="500"/>
                                        <p:tgtEl>
                                          <p:spTgt spid="18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64" grpId="0" animBg="1"/>
      <p:bldP spid="18126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3298" name="Group 2"/>
          <p:cNvGrpSpPr>
            <a:grpSpLocks/>
          </p:cNvGrpSpPr>
          <p:nvPr/>
        </p:nvGrpSpPr>
        <p:grpSpPr bwMode="auto">
          <a:xfrm>
            <a:off x="1947863" y="76200"/>
            <a:ext cx="8186738" cy="6172200"/>
            <a:chOff x="267" y="0"/>
            <a:chExt cx="5157" cy="3888"/>
          </a:xfrm>
        </p:grpSpPr>
        <p:pic>
          <p:nvPicPr>
            <p:cNvPr id="183299" name="Picture 3" descr="WavesofInnovationgraph_00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4" y="166"/>
              <a:ext cx="4992" cy="3674"/>
            </a:xfrm>
            <a:prstGeom prst="rect">
              <a:avLst/>
            </a:prstGeom>
            <a:noFill/>
            <a:extLst>
              <a:ext uri="{909E8E84-426E-40DD-AFC4-6F175D3DCCD1}">
                <a14:hiddenFill xmlns:a14="http://schemas.microsoft.com/office/drawing/2010/main" xmlns="">
                  <a:solidFill>
                    <a:srgbClr val="FFFFFF"/>
                  </a:solidFill>
                </a14:hiddenFill>
              </a:ext>
            </a:extLst>
          </p:spPr>
        </p:pic>
        <p:sp>
          <p:nvSpPr>
            <p:cNvPr id="183300" name="Rectangle 4"/>
            <p:cNvSpPr>
              <a:spLocks noChangeArrowheads="1"/>
            </p:cNvSpPr>
            <p:nvPr/>
          </p:nvSpPr>
          <p:spPr bwMode="auto">
            <a:xfrm>
              <a:off x="1680" y="1008"/>
              <a:ext cx="1440" cy="33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83301" name="Rectangle 5"/>
            <p:cNvSpPr>
              <a:spLocks noChangeArrowheads="1"/>
            </p:cNvSpPr>
            <p:nvPr/>
          </p:nvSpPr>
          <p:spPr bwMode="auto">
            <a:xfrm>
              <a:off x="288" y="3696"/>
              <a:ext cx="5136" cy="19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GB" altLang="en-US" b="1">
                  <a:solidFill>
                    <a:prstClr val="black"/>
                  </a:solidFill>
                  <a:latin typeface="Arial Narrow" panose="020B0606020202030204" pitchFamily="34" charset="0"/>
                </a:rPr>
                <a:t>1785               1845               1900           1950       1990           2020</a:t>
              </a:r>
            </a:p>
          </p:txBody>
        </p:sp>
        <p:sp>
          <p:nvSpPr>
            <p:cNvPr id="183302" name="Text Box 6"/>
            <p:cNvSpPr txBox="1">
              <a:spLocks noChangeArrowheads="1"/>
            </p:cNvSpPr>
            <p:nvPr/>
          </p:nvSpPr>
          <p:spPr bwMode="auto">
            <a:xfrm rot="16200000">
              <a:off x="1" y="1598"/>
              <a:ext cx="76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b="1">
                  <a:solidFill>
                    <a:prstClr val="black"/>
                  </a:solidFill>
                </a:rPr>
                <a:t>Innovation</a:t>
              </a:r>
            </a:p>
          </p:txBody>
        </p:sp>
        <p:sp>
          <p:nvSpPr>
            <p:cNvPr id="183303" name="Text Box 7"/>
            <p:cNvSpPr txBox="1">
              <a:spLocks noChangeArrowheads="1"/>
            </p:cNvSpPr>
            <p:nvPr/>
          </p:nvSpPr>
          <p:spPr bwMode="auto">
            <a:xfrm>
              <a:off x="720" y="2784"/>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1</a:t>
              </a:r>
              <a:r>
                <a:rPr lang="en-GB" altLang="en-US" b="1" baseline="30000">
                  <a:solidFill>
                    <a:srgbClr val="CC00CC"/>
                  </a:solidFill>
                  <a:latin typeface="Arial Narrow" panose="020B0606020202030204" pitchFamily="34" charset="0"/>
                </a:rPr>
                <a:t>st</a:t>
              </a:r>
              <a:r>
                <a:rPr lang="en-GB" altLang="en-US" b="1">
                  <a:solidFill>
                    <a:srgbClr val="CC00CC"/>
                  </a:solidFill>
                  <a:latin typeface="Arial Narrow" panose="020B0606020202030204" pitchFamily="34" charset="0"/>
                </a:rPr>
                <a:t> wave</a:t>
              </a:r>
            </a:p>
          </p:txBody>
        </p:sp>
        <p:sp>
          <p:nvSpPr>
            <p:cNvPr id="183304" name="Text Box 8"/>
            <p:cNvSpPr txBox="1">
              <a:spLocks noChangeArrowheads="1"/>
            </p:cNvSpPr>
            <p:nvPr/>
          </p:nvSpPr>
          <p:spPr bwMode="auto">
            <a:xfrm>
              <a:off x="1728" y="2256"/>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2</a:t>
              </a:r>
              <a:r>
                <a:rPr lang="en-GB" altLang="en-US" b="1" baseline="30000">
                  <a:solidFill>
                    <a:srgbClr val="CC00CC"/>
                  </a:solidFill>
                  <a:latin typeface="Arial Narrow" panose="020B0606020202030204" pitchFamily="34" charset="0"/>
                </a:rPr>
                <a:t>nd</a:t>
              </a:r>
              <a:r>
                <a:rPr lang="en-GB" altLang="en-US" b="1">
                  <a:solidFill>
                    <a:srgbClr val="CC00CC"/>
                  </a:solidFill>
                  <a:latin typeface="Arial Narrow" panose="020B0606020202030204" pitchFamily="34" charset="0"/>
                </a:rPr>
                <a:t> wave</a:t>
              </a:r>
            </a:p>
          </p:txBody>
        </p:sp>
        <p:sp>
          <p:nvSpPr>
            <p:cNvPr id="183305" name="Text Box 9"/>
            <p:cNvSpPr txBox="1">
              <a:spLocks noChangeArrowheads="1"/>
            </p:cNvSpPr>
            <p:nvPr/>
          </p:nvSpPr>
          <p:spPr bwMode="auto">
            <a:xfrm>
              <a:off x="2640" y="1776"/>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3</a:t>
              </a:r>
              <a:r>
                <a:rPr lang="en-GB" altLang="en-US" b="1" baseline="30000">
                  <a:solidFill>
                    <a:srgbClr val="CC00CC"/>
                  </a:solidFill>
                  <a:latin typeface="Arial Narrow" panose="020B0606020202030204" pitchFamily="34" charset="0"/>
                </a:rPr>
                <a:t>rd</a:t>
              </a:r>
              <a:r>
                <a:rPr lang="en-GB" altLang="en-US" b="1">
                  <a:solidFill>
                    <a:srgbClr val="CC00CC"/>
                  </a:solidFill>
                  <a:latin typeface="Arial Narrow" panose="020B0606020202030204" pitchFamily="34" charset="0"/>
                </a:rPr>
                <a:t> wave</a:t>
              </a:r>
            </a:p>
          </p:txBody>
        </p:sp>
        <p:sp>
          <p:nvSpPr>
            <p:cNvPr id="183306" name="Text Box 10"/>
            <p:cNvSpPr txBox="1">
              <a:spLocks noChangeArrowheads="1"/>
            </p:cNvSpPr>
            <p:nvPr/>
          </p:nvSpPr>
          <p:spPr bwMode="auto">
            <a:xfrm>
              <a:off x="3312" y="1248"/>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4</a:t>
              </a:r>
              <a:r>
                <a:rPr lang="en-GB" altLang="en-US" b="1" baseline="30000">
                  <a:solidFill>
                    <a:srgbClr val="CC00CC"/>
                  </a:solidFill>
                  <a:latin typeface="Arial Narrow" panose="020B0606020202030204" pitchFamily="34" charset="0"/>
                </a:rPr>
                <a:t>th</a:t>
              </a:r>
              <a:r>
                <a:rPr lang="en-GB" altLang="en-US" b="1">
                  <a:solidFill>
                    <a:srgbClr val="CC00CC"/>
                  </a:solidFill>
                  <a:latin typeface="Arial Narrow" panose="020B0606020202030204" pitchFamily="34" charset="0"/>
                </a:rPr>
                <a:t> wave</a:t>
              </a:r>
            </a:p>
          </p:txBody>
        </p:sp>
        <p:sp>
          <p:nvSpPr>
            <p:cNvPr id="183307" name="Text Box 11"/>
            <p:cNvSpPr txBox="1">
              <a:spLocks noChangeArrowheads="1"/>
            </p:cNvSpPr>
            <p:nvPr/>
          </p:nvSpPr>
          <p:spPr bwMode="auto">
            <a:xfrm>
              <a:off x="3696" y="720"/>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 5</a:t>
              </a:r>
              <a:r>
                <a:rPr lang="en-GB" altLang="en-US" b="1" baseline="30000">
                  <a:solidFill>
                    <a:srgbClr val="CC00CC"/>
                  </a:solidFill>
                  <a:latin typeface="Arial Narrow" panose="020B0606020202030204" pitchFamily="34" charset="0"/>
                </a:rPr>
                <a:t>th</a:t>
              </a:r>
              <a:r>
                <a:rPr lang="en-GB" altLang="en-US" b="1">
                  <a:solidFill>
                    <a:srgbClr val="CC00CC"/>
                  </a:solidFill>
                  <a:latin typeface="Arial Narrow" panose="020B0606020202030204" pitchFamily="34" charset="0"/>
                </a:rPr>
                <a:t> wave</a:t>
              </a:r>
            </a:p>
          </p:txBody>
        </p:sp>
        <p:sp>
          <p:nvSpPr>
            <p:cNvPr id="183308" name="Text Box 12"/>
            <p:cNvSpPr txBox="1">
              <a:spLocks noChangeArrowheads="1"/>
            </p:cNvSpPr>
            <p:nvPr/>
          </p:nvSpPr>
          <p:spPr bwMode="auto">
            <a:xfrm>
              <a:off x="4416" y="0"/>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 6</a:t>
              </a:r>
              <a:r>
                <a:rPr lang="en-GB" altLang="en-US" b="1" baseline="30000">
                  <a:solidFill>
                    <a:srgbClr val="CC00CC"/>
                  </a:solidFill>
                  <a:latin typeface="Arial Narrow" panose="020B0606020202030204" pitchFamily="34" charset="0"/>
                </a:rPr>
                <a:t>th</a:t>
              </a:r>
              <a:r>
                <a:rPr lang="en-GB" altLang="en-US" b="1">
                  <a:solidFill>
                    <a:srgbClr val="CC00CC"/>
                  </a:solidFill>
                  <a:latin typeface="Arial Narrow" panose="020B0606020202030204" pitchFamily="34" charset="0"/>
                </a:rPr>
                <a:t> wave</a:t>
              </a:r>
            </a:p>
          </p:txBody>
        </p:sp>
      </p:grpSp>
      <p:sp>
        <p:nvSpPr>
          <p:cNvPr id="183312" name="Text Box 16"/>
          <p:cNvSpPr txBox="1">
            <a:spLocks noChangeArrowheads="1"/>
          </p:cNvSpPr>
          <p:nvPr/>
        </p:nvSpPr>
        <p:spPr bwMode="auto">
          <a:xfrm>
            <a:off x="2667000" y="1190626"/>
            <a:ext cx="3505200" cy="1200329"/>
          </a:xfrm>
          <a:prstGeom prst="rect">
            <a:avLst/>
          </a:prstGeom>
          <a:solidFill>
            <a:schemeClr val="bg1"/>
          </a:solidFill>
          <a:ln>
            <a:noFill/>
          </a:ln>
          <a:effectLst/>
          <a:extLst>
            <a:ext uri="{91240B29-F687-4F45-9708-019B960494DF}">
              <a14:hiddenLine xmlns:a14="http://schemas.microsoft.com/office/drawing/2010/main" xmlns="" w="952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GB" altLang="en-US">
                <a:solidFill>
                  <a:srgbClr val="FF0000"/>
                </a:solidFill>
              </a:rPr>
              <a:t>Digital Networks</a:t>
            </a:r>
          </a:p>
          <a:p>
            <a:pPr algn="ctr"/>
            <a:r>
              <a:rPr lang="en-GB" altLang="en-US">
                <a:solidFill>
                  <a:srgbClr val="FF0000"/>
                </a:solidFill>
              </a:rPr>
              <a:t>Biotechnology</a:t>
            </a:r>
          </a:p>
          <a:p>
            <a:pPr algn="ctr"/>
            <a:r>
              <a:rPr lang="en-GB" altLang="en-US">
                <a:solidFill>
                  <a:srgbClr val="FF0000"/>
                </a:solidFill>
              </a:rPr>
              <a:t>Software</a:t>
            </a:r>
          </a:p>
          <a:p>
            <a:pPr algn="ctr"/>
            <a:r>
              <a:rPr lang="en-GB" altLang="en-US">
                <a:solidFill>
                  <a:srgbClr val="FF0000"/>
                </a:solidFill>
              </a:rPr>
              <a:t>Information technology</a:t>
            </a:r>
          </a:p>
        </p:txBody>
      </p:sp>
      <p:sp>
        <p:nvSpPr>
          <p:cNvPr id="183313" name="Line 17"/>
          <p:cNvSpPr>
            <a:spLocks noChangeShapeType="1"/>
          </p:cNvSpPr>
          <p:nvPr/>
        </p:nvSpPr>
        <p:spPr bwMode="auto">
          <a:xfrm flipV="1">
            <a:off x="5562600" y="1524000"/>
            <a:ext cx="1828800" cy="53340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83314" name="Text Box 18"/>
          <p:cNvSpPr txBox="1">
            <a:spLocks noChangeArrowheads="1"/>
          </p:cNvSpPr>
          <p:nvPr/>
        </p:nvSpPr>
        <p:spPr bwMode="auto">
          <a:xfrm>
            <a:off x="2514601" y="76201"/>
            <a:ext cx="5457135" cy="584775"/>
          </a:xfrm>
          <a:prstGeom prst="rect">
            <a:avLst/>
          </a:prstGeom>
          <a:noFill/>
          <a:ln>
            <a:noFill/>
          </a:ln>
          <a:effectLst/>
          <a:extLst>
            <a:ext uri="{909E8E84-426E-40DD-AFC4-6F175D3DCCD1}">
              <a14:hiddenFill xmlns:a14="http://schemas.microsoft.com/office/drawing/2010/main" xmlns="">
                <a:solidFill>
                  <a:srgbClr val="E2F43A"/>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3200">
                <a:solidFill>
                  <a:srgbClr val="3333CC"/>
                </a:solidFill>
              </a:rPr>
              <a:t>Waves of Innovation since 1785</a:t>
            </a:r>
          </a:p>
        </p:txBody>
      </p:sp>
      <p:sp>
        <p:nvSpPr>
          <p:cNvPr id="183316" name="Text Box 20"/>
          <p:cNvSpPr txBox="1">
            <a:spLocks noChangeArrowheads="1"/>
          </p:cNvSpPr>
          <p:nvPr/>
        </p:nvSpPr>
        <p:spPr bwMode="auto">
          <a:xfrm>
            <a:off x="5822950" y="6477001"/>
            <a:ext cx="4832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a:solidFill>
                  <a:prstClr val="black"/>
                </a:solidFill>
                <a:latin typeface="Times New Roman" panose="02020603050405020304" pitchFamily="18" charset="0"/>
              </a:rPr>
              <a:t>Source: Hargroves, K. and Smith, M. (2005), p 17.</a:t>
            </a:r>
          </a:p>
        </p:txBody>
      </p:sp>
      <p:sp>
        <p:nvSpPr>
          <p:cNvPr id="183317" name="Freeform 21"/>
          <p:cNvSpPr>
            <a:spLocks/>
          </p:cNvSpPr>
          <p:nvPr/>
        </p:nvSpPr>
        <p:spPr bwMode="auto">
          <a:xfrm>
            <a:off x="2895600" y="5029200"/>
            <a:ext cx="914400" cy="762000"/>
          </a:xfrm>
          <a:custGeom>
            <a:avLst/>
            <a:gdLst>
              <a:gd name="T0" fmla="*/ 206 w 563"/>
              <a:gd name="T1" fmla="*/ 0 h 467"/>
              <a:gd name="T2" fmla="*/ 381 w 563"/>
              <a:gd name="T3" fmla="*/ 15 h 467"/>
              <a:gd name="T4" fmla="*/ 491 w 563"/>
              <a:gd name="T5" fmla="*/ 80 h 467"/>
              <a:gd name="T6" fmla="*/ 534 w 563"/>
              <a:gd name="T7" fmla="*/ 109 h 467"/>
              <a:gd name="T8" fmla="*/ 556 w 563"/>
              <a:gd name="T9" fmla="*/ 241 h 467"/>
              <a:gd name="T10" fmla="*/ 549 w 563"/>
              <a:gd name="T11" fmla="*/ 365 h 467"/>
              <a:gd name="T12" fmla="*/ 505 w 563"/>
              <a:gd name="T13" fmla="*/ 379 h 467"/>
              <a:gd name="T14" fmla="*/ 549 w 563"/>
              <a:gd name="T15" fmla="*/ 438 h 467"/>
              <a:gd name="T16" fmla="*/ 513 w 563"/>
              <a:gd name="T17" fmla="*/ 467 h 467"/>
              <a:gd name="T18" fmla="*/ 39 w 563"/>
              <a:gd name="T19" fmla="*/ 459 h 467"/>
              <a:gd name="T20" fmla="*/ 2 w 563"/>
              <a:gd name="T21" fmla="*/ 423 h 467"/>
              <a:gd name="T22" fmla="*/ 10 w 563"/>
              <a:gd name="T23" fmla="*/ 182 h 467"/>
              <a:gd name="T24" fmla="*/ 24 w 563"/>
              <a:gd name="T25" fmla="*/ 139 h 467"/>
              <a:gd name="T26" fmla="*/ 90 w 563"/>
              <a:gd name="T27" fmla="*/ 37 h 467"/>
              <a:gd name="T28" fmla="*/ 206 w 563"/>
              <a:gd name="T29"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3" h="467">
                <a:moveTo>
                  <a:pt x="206" y="0"/>
                </a:moveTo>
                <a:cubicBezTo>
                  <a:pt x="265" y="5"/>
                  <a:pt x="322" y="15"/>
                  <a:pt x="381" y="15"/>
                </a:cubicBezTo>
                <a:cubicBezTo>
                  <a:pt x="422" y="28"/>
                  <a:pt x="456" y="57"/>
                  <a:pt x="491" y="80"/>
                </a:cubicBezTo>
                <a:cubicBezTo>
                  <a:pt x="505" y="90"/>
                  <a:pt x="534" y="109"/>
                  <a:pt x="534" y="109"/>
                </a:cubicBezTo>
                <a:cubicBezTo>
                  <a:pt x="550" y="152"/>
                  <a:pt x="542" y="198"/>
                  <a:pt x="556" y="241"/>
                </a:cubicBezTo>
                <a:cubicBezTo>
                  <a:pt x="554" y="282"/>
                  <a:pt x="563" y="326"/>
                  <a:pt x="549" y="365"/>
                </a:cubicBezTo>
                <a:cubicBezTo>
                  <a:pt x="544" y="379"/>
                  <a:pt x="505" y="379"/>
                  <a:pt x="505" y="379"/>
                </a:cubicBezTo>
                <a:cubicBezTo>
                  <a:pt x="489" y="430"/>
                  <a:pt x="509" y="424"/>
                  <a:pt x="549" y="438"/>
                </a:cubicBezTo>
                <a:cubicBezTo>
                  <a:pt x="541" y="461"/>
                  <a:pt x="546" y="467"/>
                  <a:pt x="513" y="467"/>
                </a:cubicBezTo>
                <a:cubicBezTo>
                  <a:pt x="355" y="467"/>
                  <a:pt x="197" y="462"/>
                  <a:pt x="39" y="459"/>
                </a:cubicBezTo>
                <a:cubicBezTo>
                  <a:pt x="29" y="452"/>
                  <a:pt x="2" y="440"/>
                  <a:pt x="2" y="423"/>
                </a:cubicBezTo>
                <a:cubicBezTo>
                  <a:pt x="0" y="343"/>
                  <a:pt x="4" y="262"/>
                  <a:pt x="10" y="182"/>
                </a:cubicBezTo>
                <a:cubicBezTo>
                  <a:pt x="11" y="167"/>
                  <a:pt x="21" y="154"/>
                  <a:pt x="24" y="139"/>
                </a:cubicBezTo>
                <a:cubicBezTo>
                  <a:pt x="33" y="102"/>
                  <a:pt x="40" y="42"/>
                  <a:pt x="90" y="37"/>
                </a:cubicBezTo>
                <a:cubicBezTo>
                  <a:pt x="129" y="33"/>
                  <a:pt x="192" y="43"/>
                  <a:pt x="206" y="0"/>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83318" name="Freeform 22"/>
          <p:cNvSpPr>
            <a:spLocks/>
          </p:cNvSpPr>
          <p:nvPr/>
        </p:nvSpPr>
        <p:spPr bwMode="auto">
          <a:xfrm>
            <a:off x="4278314" y="4597400"/>
            <a:ext cx="1425575" cy="1119188"/>
          </a:xfrm>
          <a:custGeom>
            <a:avLst/>
            <a:gdLst>
              <a:gd name="T0" fmla="*/ 241 w 898"/>
              <a:gd name="T1" fmla="*/ 677 h 705"/>
              <a:gd name="T2" fmla="*/ 175 w 898"/>
              <a:gd name="T3" fmla="*/ 647 h 705"/>
              <a:gd name="T4" fmla="*/ 95 w 898"/>
              <a:gd name="T5" fmla="*/ 567 h 705"/>
              <a:gd name="T6" fmla="*/ 51 w 898"/>
              <a:gd name="T7" fmla="*/ 414 h 705"/>
              <a:gd name="T8" fmla="*/ 29 w 898"/>
              <a:gd name="T9" fmla="*/ 327 h 705"/>
              <a:gd name="T10" fmla="*/ 102 w 898"/>
              <a:gd name="T11" fmla="*/ 108 h 705"/>
              <a:gd name="T12" fmla="*/ 562 w 898"/>
              <a:gd name="T13" fmla="*/ 115 h 705"/>
              <a:gd name="T14" fmla="*/ 533 w 898"/>
              <a:gd name="T15" fmla="*/ 626 h 705"/>
              <a:gd name="T16" fmla="*/ 299 w 898"/>
              <a:gd name="T17" fmla="*/ 669 h 705"/>
              <a:gd name="T18" fmla="*/ 234 w 898"/>
              <a:gd name="T19" fmla="*/ 684 h 705"/>
              <a:gd name="T20" fmla="*/ 241 w 898"/>
              <a:gd name="T21" fmla="*/ 677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8" h="705">
                <a:moveTo>
                  <a:pt x="241" y="677"/>
                </a:moveTo>
                <a:cubicBezTo>
                  <a:pt x="218" y="669"/>
                  <a:pt x="194" y="664"/>
                  <a:pt x="175" y="647"/>
                </a:cubicBezTo>
                <a:cubicBezTo>
                  <a:pt x="146" y="621"/>
                  <a:pt x="126" y="588"/>
                  <a:pt x="95" y="567"/>
                </a:cubicBezTo>
                <a:cubicBezTo>
                  <a:pt x="39" y="485"/>
                  <a:pt x="69" y="571"/>
                  <a:pt x="51" y="414"/>
                </a:cubicBezTo>
                <a:cubicBezTo>
                  <a:pt x="48" y="384"/>
                  <a:pt x="29" y="327"/>
                  <a:pt x="29" y="327"/>
                </a:cubicBezTo>
                <a:cubicBezTo>
                  <a:pt x="34" y="217"/>
                  <a:pt x="0" y="141"/>
                  <a:pt x="102" y="108"/>
                </a:cubicBezTo>
                <a:cubicBezTo>
                  <a:pt x="255" y="110"/>
                  <a:pt x="460" y="0"/>
                  <a:pt x="562" y="115"/>
                </a:cubicBezTo>
                <a:cubicBezTo>
                  <a:pt x="898" y="494"/>
                  <a:pt x="695" y="564"/>
                  <a:pt x="533" y="626"/>
                </a:cubicBezTo>
                <a:cubicBezTo>
                  <a:pt x="477" y="705"/>
                  <a:pt x="418" y="665"/>
                  <a:pt x="299" y="669"/>
                </a:cubicBezTo>
                <a:cubicBezTo>
                  <a:pt x="277" y="673"/>
                  <a:pt x="256" y="684"/>
                  <a:pt x="234" y="684"/>
                </a:cubicBezTo>
                <a:cubicBezTo>
                  <a:pt x="231" y="684"/>
                  <a:pt x="239" y="679"/>
                  <a:pt x="241" y="677"/>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83319" name="Freeform 23"/>
          <p:cNvSpPr>
            <a:spLocks/>
          </p:cNvSpPr>
          <p:nvPr/>
        </p:nvSpPr>
        <p:spPr bwMode="auto">
          <a:xfrm>
            <a:off x="5599113" y="4456113"/>
            <a:ext cx="1001712" cy="1135062"/>
          </a:xfrm>
          <a:custGeom>
            <a:avLst/>
            <a:gdLst>
              <a:gd name="T0" fmla="*/ 269 w 631"/>
              <a:gd name="T1" fmla="*/ 715 h 715"/>
              <a:gd name="T2" fmla="*/ 182 w 631"/>
              <a:gd name="T3" fmla="*/ 664 h 715"/>
              <a:gd name="T4" fmla="*/ 138 w 631"/>
              <a:gd name="T5" fmla="*/ 634 h 715"/>
              <a:gd name="T6" fmla="*/ 116 w 631"/>
              <a:gd name="T7" fmla="*/ 620 h 715"/>
              <a:gd name="T8" fmla="*/ 94 w 631"/>
              <a:gd name="T9" fmla="*/ 605 h 715"/>
              <a:gd name="T10" fmla="*/ 72 w 631"/>
              <a:gd name="T11" fmla="*/ 591 h 715"/>
              <a:gd name="T12" fmla="*/ 43 w 631"/>
              <a:gd name="T13" fmla="*/ 547 h 715"/>
              <a:gd name="T14" fmla="*/ 29 w 631"/>
              <a:gd name="T15" fmla="*/ 525 h 715"/>
              <a:gd name="T16" fmla="*/ 65 w 631"/>
              <a:gd name="T17" fmla="*/ 314 h 715"/>
              <a:gd name="T18" fmla="*/ 94 w 631"/>
              <a:gd name="T19" fmla="*/ 248 h 715"/>
              <a:gd name="T20" fmla="*/ 109 w 631"/>
              <a:gd name="T21" fmla="*/ 124 h 715"/>
              <a:gd name="T22" fmla="*/ 131 w 631"/>
              <a:gd name="T23" fmla="*/ 109 h 715"/>
              <a:gd name="T24" fmla="*/ 313 w 631"/>
              <a:gd name="T25" fmla="*/ 51 h 715"/>
              <a:gd name="T26" fmla="*/ 554 w 631"/>
              <a:gd name="T27" fmla="*/ 255 h 715"/>
              <a:gd name="T28" fmla="*/ 575 w 631"/>
              <a:gd name="T29" fmla="*/ 270 h 715"/>
              <a:gd name="T30" fmla="*/ 605 w 631"/>
              <a:gd name="T31" fmla="*/ 496 h 715"/>
              <a:gd name="T32" fmla="*/ 597 w 631"/>
              <a:gd name="T33" fmla="*/ 562 h 715"/>
              <a:gd name="T34" fmla="*/ 473 w 631"/>
              <a:gd name="T35" fmla="*/ 634 h 715"/>
              <a:gd name="T36" fmla="*/ 393 w 631"/>
              <a:gd name="T37" fmla="*/ 656 h 715"/>
              <a:gd name="T38" fmla="*/ 379 w 631"/>
              <a:gd name="T39" fmla="*/ 678 h 715"/>
              <a:gd name="T40" fmla="*/ 269 w 631"/>
              <a:gd name="T41" fmla="*/ 715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1" h="715">
                <a:moveTo>
                  <a:pt x="269" y="715"/>
                </a:moveTo>
                <a:cubicBezTo>
                  <a:pt x="239" y="694"/>
                  <a:pt x="216" y="675"/>
                  <a:pt x="182" y="664"/>
                </a:cubicBezTo>
                <a:cubicBezTo>
                  <a:pt x="167" y="654"/>
                  <a:pt x="153" y="644"/>
                  <a:pt x="138" y="634"/>
                </a:cubicBezTo>
                <a:cubicBezTo>
                  <a:pt x="131" y="629"/>
                  <a:pt x="123" y="625"/>
                  <a:pt x="116" y="620"/>
                </a:cubicBezTo>
                <a:cubicBezTo>
                  <a:pt x="109" y="615"/>
                  <a:pt x="101" y="610"/>
                  <a:pt x="94" y="605"/>
                </a:cubicBezTo>
                <a:cubicBezTo>
                  <a:pt x="87" y="600"/>
                  <a:pt x="72" y="591"/>
                  <a:pt x="72" y="591"/>
                </a:cubicBezTo>
                <a:cubicBezTo>
                  <a:pt x="62" y="576"/>
                  <a:pt x="53" y="562"/>
                  <a:pt x="43" y="547"/>
                </a:cubicBezTo>
                <a:cubicBezTo>
                  <a:pt x="38" y="540"/>
                  <a:pt x="29" y="525"/>
                  <a:pt x="29" y="525"/>
                </a:cubicBezTo>
                <a:cubicBezTo>
                  <a:pt x="32" y="458"/>
                  <a:pt x="0" y="356"/>
                  <a:pt x="65" y="314"/>
                </a:cubicBezTo>
                <a:cubicBezTo>
                  <a:pt x="73" y="290"/>
                  <a:pt x="86" y="272"/>
                  <a:pt x="94" y="248"/>
                </a:cubicBezTo>
                <a:cubicBezTo>
                  <a:pt x="99" y="207"/>
                  <a:pt x="92" y="162"/>
                  <a:pt x="109" y="124"/>
                </a:cubicBezTo>
                <a:cubicBezTo>
                  <a:pt x="113" y="116"/>
                  <a:pt x="124" y="115"/>
                  <a:pt x="131" y="109"/>
                </a:cubicBezTo>
                <a:cubicBezTo>
                  <a:pt x="183" y="67"/>
                  <a:pt x="247" y="61"/>
                  <a:pt x="313" y="51"/>
                </a:cubicBezTo>
                <a:cubicBezTo>
                  <a:pt x="631" y="61"/>
                  <a:pt x="515" y="0"/>
                  <a:pt x="554" y="255"/>
                </a:cubicBezTo>
                <a:cubicBezTo>
                  <a:pt x="555" y="264"/>
                  <a:pt x="568" y="265"/>
                  <a:pt x="575" y="270"/>
                </a:cubicBezTo>
                <a:cubicBezTo>
                  <a:pt x="602" y="343"/>
                  <a:pt x="578" y="422"/>
                  <a:pt x="605" y="496"/>
                </a:cubicBezTo>
                <a:cubicBezTo>
                  <a:pt x="602" y="518"/>
                  <a:pt x="604" y="541"/>
                  <a:pt x="597" y="562"/>
                </a:cubicBezTo>
                <a:cubicBezTo>
                  <a:pt x="577" y="621"/>
                  <a:pt x="526" y="627"/>
                  <a:pt x="473" y="634"/>
                </a:cubicBezTo>
                <a:cubicBezTo>
                  <a:pt x="447" y="644"/>
                  <a:pt x="420" y="648"/>
                  <a:pt x="393" y="656"/>
                </a:cubicBezTo>
                <a:cubicBezTo>
                  <a:pt x="388" y="663"/>
                  <a:pt x="386" y="673"/>
                  <a:pt x="379" y="678"/>
                </a:cubicBezTo>
                <a:cubicBezTo>
                  <a:pt x="347" y="699"/>
                  <a:pt x="298" y="686"/>
                  <a:pt x="269" y="715"/>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83320" name="Freeform 24"/>
          <p:cNvSpPr>
            <a:spLocks/>
          </p:cNvSpPr>
          <p:nvPr/>
        </p:nvSpPr>
        <p:spPr bwMode="auto">
          <a:xfrm>
            <a:off x="6792914" y="4487863"/>
            <a:ext cx="941387" cy="938212"/>
          </a:xfrm>
          <a:custGeom>
            <a:avLst/>
            <a:gdLst>
              <a:gd name="T0" fmla="*/ 35 w 593"/>
              <a:gd name="T1" fmla="*/ 2 h 591"/>
              <a:gd name="T2" fmla="*/ 20 w 593"/>
              <a:gd name="T3" fmla="*/ 162 h 591"/>
              <a:gd name="T4" fmla="*/ 35 w 593"/>
              <a:gd name="T5" fmla="*/ 243 h 591"/>
              <a:gd name="T6" fmla="*/ 181 w 593"/>
              <a:gd name="T7" fmla="*/ 418 h 591"/>
              <a:gd name="T8" fmla="*/ 224 w 593"/>
              <a:gd name="T9" fmla="*/ 483 h 591"/>
              <a:gd name="T10" fmla="*/ 261 w 593"/>
              <a:gd name="T11" fmla="*/ 563 h 591"/>
              <a:gd name="T12" fmla="*/ 356 w 593"/>
              <a:gd name="T13" fmla="*/ 571 h 591"/>
              <a:gd name="T14" fmla="*/ 399 w 593"/>
              <a:gd name="T15" fmla="*/ 542 h 591"/>
              <a:gd name="T16" fmla="*/ 407 w 593"/>
              <a:gd name="T17" fmla="*/ 461 h 591"/>
              <a:gd name="T18" fmla="*/ 451 w 593"/>
              <a:gd name="T19" fmla="*/ 432 h 591"/>
              <a:gd name="T20" fmla="*/ 472 w 593"/>
              <a:gd name="T21" fmla="*/ 418 h 591"/>
              <a:gd name="T22" fmla="*/ 516 w 593"/>
              <a:gd name="T23" fmla="*/ 330 h 591"/>
              <a:gd name="T24" fmla="*/ 523 w 593"/>
              <a:gd name="T25" fmla="*/ 308 h 591"/>
              <a:gd name="T26" fmla="*/ 545 w 593"/>
              <a:gd name="T27" fmla="*/ 148 h 591"/>
              <a:gd name="T28" fmla="*/ 582 w 593"/>
              <a:gd name="T29" fmla="*/ 82 h 591"/>
              <a:gd name="T30" fmla="*/ 538 w 593"/>
              <a:gd name="T31" fmla="*/ 2 h 591"/>
              <a:gd name="T32" fmla="*/ 35 w 593"/>
              <a:gd name="T33" fmla="*/ 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3" h="591">
                <a:moveTo>
                  <a:pt x="35" y="2"/>
                </a:moveTo>
                <a:cubicBezTo>
                  <a:pt x="0" y="53"/>
                  <a:pt x="14" y="99"/>
                  <a:pt x="20" y="162"/>
                </a:cubicBezTo>
                <a:cubicBezTo>
                  <a:pt x="20" y="166"/>
                  <a:pt x="30" y="230"/>
                  <a:pt x="35" y="243"/>
                </a:cubicBezTo>
                <a:cubicBezTo>
                  <a:pt x="58" y="296"/>
                  <a:pt x="134" y="386"/>
                  <a:pt x="181" y="418"/>
                </a:cubicBezTo>
                <a:cubicBezTo>
                  <a:pt x="197" y="442"/>
                  <a:pt x="215" y="456"/>
                  <a:pt x="224" y="483"/>
                </a:cubicBezTo>
                <a:cubicBezTo>
                  <a:pt x="230" y="523"/>
                  <a:pt x="223" y="551"/>
                  <a:pt x="261" y="563"/>
                </a:cubicBezTo>
                <a:cubicBezTo>
                  <a:pt x="297" y="587"/>
                  <a:pt x="292" y="591"/>
                  <a:pt x="356" y="571"/>
                </a:cubicBezTo>
                <a:cubicBezTo>
                  <a:pt x="373" y="566"/>
                  <a:pt x="399" y="542"/>
                  <a:pt x="399" y="542"/>
                </a:cubicBezTo>
                <a:cubicBezTo>
                  <a:pt x="402" y="515"/>
                  <a:pt x="395" y="486"/>
                  <a:pt x="407" y="461"/>
                </a:cubicBezTo>
                <a:cubicBezTo>
                  <a:pt x="415" y="445"/>
                  <a:pt x="436" y="442"/>
                  <a:pt x="451" y="432"/>
                </a:cubicBezTo>
                <a:cubicBezTo>
                  <a:pt x="458" y="427"/>
                  <a:pt x="472" y="418"/>
                  <a:pt x="472" y="418"/>
                </a:cubicBezTo>
                <a:cubicBezTo>
                  <a:pt x="511" y="361"/>
                  <a:pt x="497" y="391"/>
                  <a:pt x="516" y="330"/>
                </a:cubicBezTo>
                <a:cubicBezTo>
                  <a:pt x="518" y="323"/>
                  <a:pt x="523" y="308"/>
                  <a:pt x="523" y="308"/>
                </a:cubicBezTo>
                <a:cubicBezTo>
                  <a:pt x="530" y="208"/>
                  <a:pt x="520" y="216"/>
                  <a:pt x="545" y="148"/>
                </a:cubicBezTo>
                <a:cubicBezTo>
                  <a:pt x="554" y="124"/>
                  <a:pt x="582" y="82"/>
                  <a:pt x="582" y="82"/>
                </a:cubicBezTo>
                <a:cubicBezTo>
                  <a:pt x="593" y="46"/>
                  <a:pt x="585" y="3"/>
                  <a:pt x="538" y="2"/>
                </a:cubicBezTo>
                <a:cubicBezTo>
                  <a:pt x="370" y="0"/>
                  <a:pt x="203" y="2"/>
                  <a:pt x="35" y="2"/>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83321" name="Freeform 25"/>
          <p:cNvSpPr>
            <a:spLocks/>
          </p:cNvSpPr>
          <p:nvPr/>
        </p:nvSpPr>
        <p:spPr bwMode="auto">
          <a:xfrm>
            <a:off x="7862888" y="4144964"/>
            <a:ext cx="1085850" cy="1235075"/>
          </a:xfrm>
          <a:custGeom>
            <a:avLst/>
            <a:gdLst>
              <a:gd name="T0" fmla="*/ 10 w 684"/>
              <a:gd name="T1" fmla="*/ 130 h 778"/>
              <a:gd name="T2" fmla="*/ 666 w 684"/>
              <a:gd name="T3" fmla="*/ 130 h 778"/>
              <a:gd name="T4" fmla="*/ 622 w 684"/>
              <a:gd name="T5" fmla="*/ 575 h 778"/>
              <a:gd name="T6" fmla="*/ 549 w 684"/>
              <a:gd name="T7" fmla="*/ 670 h 778"/>
              <a:gd name="T8" fmla="*/ 207 w 684"/>
              <a:gd name="T9" fmla="*/ 699 h 778"/>
              <a:gd name="T10" fmla="*/ 141 w 684"/>
              <a:gd name="T11" fmla="*/ 670 h 778"/>
              <a:gd name="T12" fmla="*/ 97 w 684"/>
              <a:gd name="T13" fmla="*/ 641 h 778"/>
              <a:gd name="T14" fmla="*/ 68 w 684"/>
              <a:gd name="T15" fmla="*/ 597 h 778"/>
              <a:gd name="T16" fmla="*/ 46 w 684"/>
              <a:gd name="T17" fmla="*/ 553 h 778"/>
              <a:gd name="T18" fmla="*/ 32 w 684"/>
              <a:gd name="T19" fmla="*/ 510 h 778"/>
              <a:gd name="T20" fmla="*/ 24 w 684"/>
              <a:gd name="T21" fmla="*/ 203 h 778"/>
              <a:gd name="T22" fmla="*/ 10 w 684"/>
              <a:gd name="T23" fmla="*/ 13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4" h="778">
                <a:moveTo>
                  <a:pt x="10" y="130"/>
                </a:moveTo>
                <a:cubicBezTo>
                  <a:pt x="219" y="63"/>
                  <a:pt x="412" y="0"/>
                  <a:pt x="666" y="130"/>
                </a:cubicBezTo>
                <a:cubicBezTo>
                  <a:pt x="680" y="137"/>
                  <a:pt x="684" y="484"/>
                  <a:pt x="622" y="575"/>
                </a:cubicBezTo>
                <a:cubicBezTo>
                  <a:pt x="609" y="615"/>
                  <a:pt x="589" y="657"/>
                  <a:pt x="549" y="670"/>
                </a:cubicBezTo>
                <a:cubicBezTo>
                  <a:pt x="480" y="778"/>
                  <a:pt x="321" y="702"/>
                  <a:pt x="207" y="699"/>
                </a:cubicBezTo>
                <a:cubicBezTo>
                  <a:pt x="183" y="691"/>
                  <a:pt x="165" y="678"/>
                  <a:pt x="141" y="670"/>
                </a:cubicBezTo>
                <a:cubicBezTo>
                  <a:pt x="126" y="660"/>
                  <a:pt x="112" y="651"/>
                  <a:pt x="97" y="641"/>
                </a:cubicBezTo>
                <a:cubicBezTo>
                  <a:pt x="82" y="631"/>
                  <a:pt x="68" y="597"/>
                  <a:pt x="68" y="597"/>
                </a:cubicBezTo>
                <a:cubicBezTo>
                  <a:pt x="44" y="521"/>
                  <a:pt x="82" y="634"/>
                  <a:pt x="46" y="553"/>
                </a:cubicBezTo>
                <a:cubicBezTo>
                  <a:pt x="40" y="539"/>
                  <a:pt x="32" y="510"/>
                  <a:pt x="32" y="510"/>
                </a:cubicBezTo>
                <a:cubicBezTo>
                  <a:pt x="29" y="408"/>
                  <a:pt x="31" y="305"/>
                  <a:pt x="24" y="203"/>
                </a:cubicBezTo>
                <a:cubicBezTo>
                  <a:pt x="22" y="167"/>
                  <a:pt x="0" y="174"/>
                  <a:pt x="10" y="130"/>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83322" name="Freeform 26"/>
          <p:cNvSpPr>
            <a:spLocks/>
          </p:cNvSpPr>
          <p:nvPr/>
        </p:nvSpPr>
        <p:spPr bwMode="auto">
          <a:xfrm>
            <a:off x="8534400" y="2297114"/>
            <a:ext cx="1582738" cy="2020887"/>
          </a:xfrm>
          <a:custGeom>
            <a:avLst/>
            <a:gdLst>
              <a:gd name="T0" fmla="*/ 289 w 1050"/>
              <a:gd name="T1" fmla="*/ 48 h 1273"/>
              <a:gd name="T2" fmla="*/ 238 w 1050"/>
              <a:gd name="T3" fmla="*/ 135 h 1273"/>
              <a:gd name="T4" fmla="*/ 223 w 1050"/>
              <a:gd name="T5" fmla="*/ 157 h 1273"/>
              <a:gd name="T6" fmla="*/ 216 w 1050"/>
              <a:gd name="T7" fmla="*/ 230 h 1273"/>
              <a:gd name="T8" fmla="*/ 187 w 1050"/>
              <a:gd name="T9" fmla="*/ 237 h 1273"/>
              <a:gd name="T10" fmla="*/ 238 w 1050"/>
              <a:gd name="T11" fmla="*/ 347 h 1273"/>
              <a:gd name="T12" fmla="*/ 230 w 1050"/>
              <a:gd name="T13" fmla="*/ 434 h 1273"/>
              <a:gd name="T14" fmla="*/ 99 w 1050"/>
              <a:gd name="T15" fmla="*/ 441 h 1273"/>
              <a:gd name="T16" fmla="*/ 143 w 1050"/>
              <a:gd name="T17" fmla="*/ 726 h 1273"/>
              <a:gd name="T18" fmla="*/ 136 w 1050"/>
              <a:gd name="T19" fmla="*/ 770 h 1273"/>
              <a:gd name="T20" fmla="*/ 143 w 1050"/>
              <a:gd name="T21" fmla="*/ 1156 h 1273"/>
              <a:gd name="T22" fmla="*/ 427 w 1050"/>
              <a:gd name="T23" fmla="*/ 1258 h 1273"/>
              <a:gd name="T24" fmla="*/ 748 w 1050"/>
              <a:gd name="T25" fmla="*/ 1265 h 1273"/>
              <a:gd name="T26" fmla="*/ 806 w 1050"/>
              <a:gd name="T27" fmla="*/ 1251 h 1273"/>
              <a:gd name="T28" fmla="*/ 828 w 1050"/>
              <a:gd name="T29" fmla="*/ 1236 h 1273"/>
              <a:gd name="T30" fmla="*/ 872 w 1050"/>
              <a:gd name="T31" fmla="*/ 1222 h 1273"/>
              <a:gd name="T32" fmla="*/ 916 w 1050"/>
              <a:gd name="T33" fmla="*/ 1192 h 1273"/>
              <a:gd name="T34" fmla="*/ 945 w 1050"/>
              <a:gd name="T35" fmla="*/ 1171 h 1273"/>
              <a:gd name="T36" fmla="*/ 1011 w 1050"/>
              <a:gd name="T37" fmla="*/ 1017 h 1273"/>
              <a:gd name="T38" fmla="*/ 1032 w 1050"/>
              <a:gd name="T39" fmla="*/ 543 h 1273"/>
              <a:gd name="T40" fmla="*/ 1018 w 1050"/>
              <a:gd name="T41" fmla="*/ 194 h 1273"/>
              <a:gd name="T42" fmla="*/ 945 w 1050"/>
              <a:gd name="T43" fmla="*/ 84 h 1273"/>
              <a:gd name="T44" fmla="*/ 901 w 1050"/>
              <a:gd name="T45" fmla="*/ 55 h 1273"/>
              <a:gd name="T46" fmla="*/ 828 w 1050"/>
              <a:gd name="T47" fmla="*/ 11 h 1273"/>
              <a:gd name="T48" fmla="*/ 274 w 1050"/>
              <a:gd name="T49" fmla="*/ 33 h 1273"/>
              <a:gd name="T50" fmla="*/ 289 w 1050"/>
              <a:gd name="T51" fmla="*/ 48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0" h="1273">
                <a:moveTo>
                  <a:pt x="289" y="48"/>
                </a:moveTo>
                <a:cubicBezTo>
                  <a:pt x="269" y="77"/>
                  <a:pt x="258" y="105"/>
                  <a:pt x="238" y="135"/>
                </a:cubicBezTo>
                <a:cubicBezTo>
                  <a:pt x="233" y="142"/>
                  <a:pt x="223" y="157"/>
                  <a:pt x="223" y="157"/>
                </a:cubicBezTo>
                <a:cubicBezTo>
                  <a:pt x="221" y="181"/>
                  <a:pt x="226" y="208"/>
                  <a:pt x="216" y="230"/>
                </a:cubicBezTo>
                <a:cubicBezTo>
                  <a:pt x="212" y="239"/>
                  <a:pt x="189" y="227"/>
                  <a:pt x="187" y="237"/>
                </a:cubicBezTo>
                <a:cubicBezTo>
                  <a:pt x="169" y="315"/>
                  <a:pt x="186" y="328"/>
                  <a:pt x="238" y="347"/>
                </a:cubicBezTo>
                <a:cubicBezTo>
                  <a:pt x="235" y="376"/>
                  <a:pt x="254" y="418"/>
                  <a:pt x="230" y="434"/>
                </a:cubicBezTo>
                <a:cubicBezTo>
                  <a:pt x="194" y="458"/>
                  <a:pt x="119" y="402"/>
                  <a:pt x="99" y="441"/>
                </a:cubicBezTo>
                <a:cubicBezTo>
                  <a:pt x="0" y="638"/>
                  <a:pt x="82" y="636"/>
                  <a:pt x="143" y="726"/>
                </a:cubicBezTo>
                <a:cubicBezTo>
                  <a:pt x="141" y="741"/>
                  <a:pt x="136" y="755"/>
                  <a:pt x="136" y="770"/>
                </a:cubicBezTo>
                <a:cubicBezTo>
                  <a:pt x="136" y="899"/>
                  <a:pt x="132" y="1028"/>
                  <a:pt x="143" y="1156"/>
                </a:cubicBezTo>
                <a:cubicBezTo>
                  <a:pt x="153" y="1273"/>
                  <a:pt x="380" y="1256"/>
                  <a:pt x="427" y="1258"/>
                </a:cubicBezTo>
                <a:cubicBezTo>
                  <a:pt x="537" y="1271"/>
                  <a:pt x="636" y="1271"/>
                  <a:pt x="748" y="1265"/>
                </a:cubicBezTo>
                <a:cubicBezTo>
                  <a:pt x="767" y="1260"/>
                  <a:pt x="790" y="1262"/>
                  <a:pt x="806" y="1251"/>
                </a:cubicBezTo>
                <a:cubicBezTo>
                  <a:pt x="813" y="1246"/>
                  <a:pt x="820" y="1240"/>
                  <a:pt x="828" y="1236"/>
                </a:cubicBezTo>
                <a:cubicBezTo>
                  <a:pt x="842" y="1230"/>
                  <a:pt x="872" y="1222"/>
                  <a:pt x="872" y="1222"/>
                </a:cubicBezTo>
                <a:cubicBezTo>
                  <a:pt x="887" y="1212"/>
                  <a:pt x="901" y="1202"/>
                  <a:pt x="916" y="1192"/>
                </a:cubicBezTo>
                <a:cubicBezTo>
                  <a:pt x="926" y="1185"/>
                  <a:pt x="945" y="1171"/>
                  <a:pt x="945" y="1171"/>
                </a:cubicBezTo>
                <a:cubicBezTo>
                  <a:pt x="976" y="1124"/>
                  <a:pt x="996" y="1072"/>
                  <a:pt x="1011" y="1017"/>
                </a:cubicBezTo>
                <a:cubicBezTo>
                  <a:pt x="1015" y="832"/>
                  <a:pt x="1019" y="709"/>
                  <a:pt x="1032" y="543"/>
                </a:cubicBezTo>
                <a:cubicBezTo>
                  <a:pt x="1029" y="400"/>
                  <a:pt x="1050" y="309"/>
                  <a:pt x="1018" y="194"/>
                </a:cubicBezTo>
                <a:cubicBezTo>
                  <a:pt x="1008" y="159"/>
                  <a:pt x="973" y="109"/>
                  <a:pt x="945" y="84"/>
                </a:cubicBezTo>
                <a:cubicBezTo>
                  <a:pt x="932" y="73"/>
                  <a:pt x="901" y="55"/>
                  <a:pt x="901" y="55"/>
                </a:cubicBezTo>
                <a:cubicBezTo>
                  <a:pt x="880" y="22"/>
                  <a:pt x="867" y="19"/>
                  <a:pt x="828" y="11"/>
                </a:cubicBezTo>
                <a:cubicBezTo>
                  <a:pt x="741" y="13"/>
                  <a:pt x="377" y="0"/>
                  <a:pt x="274" y="33"/>
                </a:cubicBezTo>
                <a:cubicBezTo>
                  <a:pt x="265" y="62"/>
                  <a:pt x="260" y="57"/>
                  <a:pt x="289" y="48"/>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Class 1 July 15 1:30-4:00 pm </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0FF11F75-A064-4C32-913B-285340A8BAC6}" type="slidenum">
              <a:rPr lang="en-US" smtClean="0">
                <a:solidFill>
                  <a:prstClr val="black">
                    <a:tint val="75000"/>
                  </a:prstClr>
                </a:solidFill>
              </a:rPr>
              <a:pPr/>
              <a:t>51</a:t>
            </a:fld>
            <a:endParaRPr lang="en-US">
              <a:solidFill>
                <a:prstClr val="black">
                  <a:tint val="75000"/>
                </a:prstClr>
              </a:solidFill>
            </a:endParaRPr>
          </a:p>
        </p:txBody>
      </p:sp>
    </p:spTree>
    <p:extLst>
      <p:ext uri="{BB962C8B-B14F-4D97-AF65-F5344CB8AC3E}">
        <p14:creationId xmlns:p14="http://schemas.microsoft.com/office/powerpoint/2010/main" xmlns="" val="415775566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83312"/>
                                        </p:tgtEl>
                                        <p:attrNameLst>
                                          <p:attrName>style.visibility</p:attrName>
                                        </p:attrNameLst>
                                      </p:cBhvr>
                                      <p:to>
                                        <p:strVal val="visible"/>
                                      </p:to>
                                    </p:set>
                                    <p:animEffect transition="in" filter="blinds(horizontal)">
                                      <p:cBhvr>
                                        <p:cTn id="7" dur="500"/>
                                        <p:tgtEl>
                                          <p:spTgt spid="183312"/>
                                        </p:tgtEl>
                                      </p:cBhvr>
                                    </p:animEffect>
                                  </p:childTnLst>
                                </p:cTn>
                              </p:par>
                            </p:childTnLst>
                          </p:cTn>
                        </p:par>
                        <p:par>
                          <p:cTn id="8" fill="hold" nodeType="afterGroup">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183313"/>
                                        </p:tgtEl>
                                        <p:attrNameLst>
                                          <p:attrName>style.visibility</p:attrName>
                                        </p:attrNameLst>
                                      </p:cBhvr>
                                      <p:to>
                                        <p:strVal val="visible"/>
                                      </p:to>
                                    </p:set>
                                    <p:animEffect transition="in" filter="blinds(vertical)">
                                      <p:cBhvr>
                                        <p:cTn id="11" dur="500"/>
                                        <p:tgtEl>
                                          <p:spTgt spid="1833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12" grpId="0" animBg="1"/>
      <p:bldP spid="1833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346" name="Group 2"/>
          <p:cNvGrpSpPr>
            <a:grpSpLocks/>
          </p:cNvGrpSpPr>
          <p:nvPr/>
        </p:nvGrpSpPr>
        <p:grpSpPr bwMode="auto">
          <a:xfrm>
            <a:off x="1947863" y="76200"/>
            <a:ext cx="8186738" cy="6172200"/>
            <a:chOff x="267" y="0"/>
            <a:chExt cx="5157" cy="3888"/>
          </a:xfrm>
        </p:grpSpPr>
        <p:pic>
          <p:nvPicPr>
            <p:cNvPr id="185347" name="Picture 3" descr="WavesofInnovationgraph_00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84" y="166"/>
              <a:ext cx="4992" cy="3674"/>
            </a:xfrm>
            <a:prstGeom prst="rect">
              <a:avLst/>
            </a:prstGeom>
            <a:noFill/>
            <a:extLst>
              <a:ext uri="{909E8E84-426E-40DD-AFC4-6F175D3DCCD1}">
                <a14:hiddenFill xmlns:a14="http://schemas.microsoft.com/office/drawing/2010/main" xmlns="">
                  <a:solidFill>
                    <a:srgbClr val="FFFFFF"/>
                  </a:solidFill>
                </a14:hiddenFill>
              </a:ext>
            </a:extLst>
          </p:spPr>
        </p:pic>
        <p:sp>
          <p:nvSpPr>
            <p:cNvPr id="185348" name="Rectangle 4"/>
            <p:cNvSpPr>
              <a:spLocks noChangeArrowheads="1"/>
            </p:cNvSpPr>
            <p:nvPr/>
          </p:nvSpPr>
          <p:spPr bwMode="auto">
            <a:xfrm>
              <a:off x="1680" y="1008"/>
              <a:ext cx="1440" cy="336"/>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prstClr val="black"/>
                </a:solidFill>
              </a:endParaRPr>
            </a:p>
          </p:txBody>
        </p:sp>
        <p:sp>
          <p:nvSpPr>
            <p:cNvPr id="185349" name="Rectangle 5"/>
            <p:cNvSpPr>
              <a:spLocks noChangeArrowheads="1"/>
            </p:cNvSpPr>
            <p:nvPr/>
          </p:nvSpPr>
          <p:spPr bwMode="auto">
            <a:xfrm>
              <a:off x="288" y="3696"/>
              <a:ext cx="5136" cy="19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GB" altLang="en-US" b="1">
                  <a:solidFill>
                    <a:prstClr val="black"/>
                  </a:solidFill>
                  <a:latin typeface="Arial Narrow" panose="020B0606020202030204" pitchFamily="34" charset="0"/>
                </a:rPr>
                <a:t>1785               1845               1900           1950       1990           2020</a:t>
              </a:r>
            </a:p>
          </p:txBody>
        </p:sp>
        <p:sp>
          <p:nvSpPr>
            <p:cNvPr id="185350" name="Text Box 6"/>
            <p:cNvSpPr txBox="1">
              <a:spLocks noChangeArrowheads="1"/>
            </p:cNvSpPr>
            <p:nvPr/>
          </p:nvSpPr>
          <p:spPr bwMode="auto">
            <a:xfrm rot="16200000">
              <a:off x="1" y="1598"/>
              <a:ext cx="76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b="1">
                  <a:solidFill>
                    <a:prstClr val="black"/>
                  </a:solidFill>
                </a:rPr>
                <a:t>Innovation</a:t>
              </a:r>
            </a:p>
          </p:txBody>
        </p:sp>
        <p:sp>
          <p:nvSpPr>
            <p:cNvPr id="185351" name="Text Box 7"/>
            <p:cNvSpPr txBox="1">
              <a:spLocks noChangeArrowheads="1"/>
            </p:cNvSpPr>
            <p:nvPr/>
          </p:nvSpPr>
          <p:spPr bwMode="auto">
            <a:xfrm>
              <a:off x="720" y="2784"/>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1</a:t>
              </a:r>
              <a:r>
                <a:rPr lang="en-GB" altLang="en-US" b="1" baseline="30000">
                  <a:solidFill>
                    <a:srgbClr val="CC00CC"/>
                  </a:solidFill>
                  <a:latin typeface="Arial Narrow" panose="020B0606020202030204" pitchFamily="34" charset="0"/>
                </a:rPr>
                <a:t>st</a:t>
              </a:r>
              <a:r>
                <a:rPr lang="en-GB" altLang="en-US" b="1">
                  <a:solidFill>
                    <a:srgbClr val="CC00CC"/>
                  </a:solidFill>
                  <a:latin typeface="Arial Narrow" panose="020B0606020202030204" pitchFamily="34" charset="0"/>
                </a:rPr>
                <a:t> wave</a:t>
              </a:r>
            </a:p>
          </p:txBody>
        </p:sp>
        <p:sp>
          <p:nvSpPr>
            <p:cNvPr id="185352" name="Text Box 8"/>
            <p:cNvSpPr txBox="1">
              <a:spLocks noChangeArrowheads="1"/>
            </p:cNvSpPr>
            <p:nvPr/>
          </p:nvSpPr>
          <p:spPr bwMode="auto">
            <a:xfrm>
              <a:off x="1728" y="2256"/>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2</a:t>
              </a:r>
              <a:r>
                <a:rPr lang="en-GB" altLang="en-US" b="1" baseline="30000">
                  <a:solidFill>
                    <a:srgbClr val="CC00CC"/>
                  </a:solidFill>
                  <a:latin typeface="Arial Narrow" panose="020B0606020202030204" pitchFamily="34" charset="0"/>
                </a:rPr>
                <a:t>nd</a:t>
              </a:r>
              <a:r>
                <a:rPr lang="en-GB" altLang="en-US" b="1">
                  <a:solidFill>
                    <a:srgbClr val="CC00CC"/>
                  </a:solidFill>
                  <a:latin typeface="Arial Narrow" panose="020B0606020202030204" pitchFamily="34" charset="0"/>
                </a:rPr>
                <a:t> wave</a:t>
              </a:r>
            </a:p>
          </p:txBody>
        </p:sp>
        <p:sp>
          <p:nvSpPr>
            <p:cNvPr id="185353" name="Text Box 9"/>
            <p:cNvSpPr txBox="1">
              <a:spLocks noChangeArrowheads="1"/>
            </p:cNvSpPr>
            <p:nvPr/>
          </p:nvSpPr>
          <p:spPr bwMode="auto">
            <a:xfrm>
              <a:off x="2640" y="1776"/>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3</a:t>
              </a:r>
              <a:r>
                <a:rPr lang="en-GB" altLang="en-US" b="1" baseline="30000">
                  <a:solidFill>
                    <a:srgbClr val="CC00CC"/>
                  </a:solidFill>
                  <a:latin typeface="Arial Narrow" panose="020B0606020202030204" pitchFamily="34" charset="0"/>
                </a:rPr>
                <a:t>rd</a:t>
              </a:r>
              <a:r>
                <a:rPr lang="en-GB" altLang="en-US" b="1">
                  <a:solidFill>
                    <a:srgbClr val="CC00CC"/>
                  </a:solidFill>
                  <a:latin typeface="Arial Narrow" panose="020B0606020202030204" pitchFamily="34" charset="0"/>
                </a:rPr>
                <a:t> wave</a:t>
              </a:r>
            </a:p>
          </p:txBody>
        </p:sp>
        <p:sp>
          <p:nvSpPr>
            <p:cNvPr id="185354" name="Text Box 10"/>
            <p:cNvSpPr txBox="1">
              <a:spLocks noChangeArrowheads="1"/>
            </p:cNvSpPr>
            <p:nvPr/>
          </p:nvSpPr>
          <p:spPr bwMode="auto">
            <a:xfrm>
              <a:off x="3312" y="1248"/>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4</a:t>
              </a:r>
              <a:r>
                <a:rPr lang="en-GB" altLang="en-US" b="1" baseline="30000">
                  <a:solidFill>
                    <a:srgbClr val="CC00CC"/>
                  </a:solidFill>
                  <a:latin typeface="Arial Narrow" panose="020B0606020202030204" pitchFamily="34" charset="0"/>
                </a:rPr>
                <a:t>th</a:t>
              </a:r>
              <a:r>
                <a:rPr lang="en-GB" altLang="en-US" b="1">
                  <a:solidFill>
                    <a:srgbClr val="CC00CC"/>
                  </a:solidFill>
                  <a:latin typeface="Arial Narrow" panose="020B0606020202030204" pitchFamily="34" charset="0"/>
                </a:rPr>
                <a:t> wave</a:t>
              </a:r>
            </a:p>
          </p:txBody>
        </p:sp>
        <p:sp>
          <p:nvSpPr>
            <p:cNvPr id="185355" name="Text Box 11"/>
            <p:cNvSpPr txBox="1">
              <a:spLocks noChangeArrowheads="1"/>
            </p:cNvSpPr>
            <p:nvPr/>
          </p:nvSpPr>
          <p:spPr bwMode="auto">
            <a:xfrm>
              <a:off x="3696" y="720"/>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 5</a:t>
              </a:r>
              <a:r>
                <a:rPr lang="en-GB" altLang="en-US" b="1" baseline="30000">
                  <a:solidFill>
                    <a:srgbClr val="CC00CC"/>
                  </a:solidFill>
                  <a:latin typeface="Arial Narrow" panose="020B0606020202030204" pitchFamily="34" charset="0"/>
                </a:rPr>
                <a:t>th</a:t>
              </a:r>
              <a:r>
                <a:rPr lang="en-GB" altLang="en-US" b="1">
                  <a:solidFill>
                    <a:srgbClr val="CC00CC"/>
                  </a:solidFill>
                  <a:latin typeface="Arial Narrow" panose="020B0606020202030204" pitchFamily="34" charset="0"/>
                </a:rPr>
                <a:t> wave</a:t>
              </a:r>
            </a:p>
          </p:txBody>
        </p:sp>
        <p:sp>
          <p:nvSpPr>
            <p:cNvPr id="185356" name="Text Box 12"/>
            <p:cNvSpPr txBox="1">
              <a:spLocks noChangeArrowheads="1"/>
            </p:cNvSpPr>
            <p:nvPr/>
          </p:nvSpPr>
          <p:spPr bwMode="auto">
            <a:xfrm>
              <a:off x="4416" y="0"/>
              <a:ext cx="816" cy="233"/>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en-GB" altLang="en-US" b="1">
                  <a:solidFill>
                    <a:srgbClr val="CC00CC"/>
                  </a:solidFill>
                  <a:latin typeface="Arial Narrow" panose="020B0606020202030204" pitchFamily="34" charset="0"/>
                </a:rPr>
                <a:t> 6</a:t>
              </a:r>
              <a:r>
                <a:rPr lang="en-GB" altLang="en-US" b="1" baseline="30000">
                  <a:solidFill>
                    <a:srgbClr val="CC00CC"/>
                  </a:solidFill>
                  <a:latin typeface="Arial Narrow" panose="020B0606020202030204" pitchFamily="34" charset="0"/>
                </a:rPr>
                <a:t>th</a:t>
              </a:r>
              <a:r>
                <a:rPr lang="en-GB" altLang="en-US" b="1">
                  <a:solidFill>
                    <a:srgbClr val="CC00CC"/>
                  </a:solidFill>
                  <a:latin typeface="Arial Narrow" panose="020B0606020202030204" pitchFamily="34" charset="0"/>
                </a:rPr>
                <a:t> wave</a:t>
              </a:r>
            </a:p>
          </p:txBody>
        </p:sp>
      </p:grpSp>
      <p:sp>
        <p:nvSpPr>
          <p:cNvPr id="185360" name="Text Box 16"/>
          <p:cNvSpPr txBox="1">
            <a:spLocks noChangeArrowheads="1"/>
          </p:cNvSpPr>
          <p:nvPr/>
        </p:nvSpPr>
        <p:spPr bwMode="auto">
          <a:xfrm>
            <a:off x="2514600" y="1025525"/>
            <a:ext cx="4800600" cy="2308324"/>
          </a:xfrm>
          <a:prstGeom prst="rect">
            <a:avLst/>
          </a:prstGeom>
          <a:solidFill>
            <a:schemeClr val="bg1"/>
          </a:solidFill>
          <a:ln>
            <a:noFill/>
          </a:ln>
          <a:effectLst/>
          <a:extLst>
            <a:ext uri="{91240B29-F687-4F45-9708-019B960494DF}">
              <a14:hiddenLine xmlns:a14="http://schemas.microsoft.com/office/drawing/2010/main" xmlns="" w="9525">
                <a:solidFill>
                  <a:srgbClr val="FF0000"/>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en-GB" altLang="en-US">
                <a:solidFill>
                  <a:srgbClr val="008000"/>
                </a:solidFill>
              </a:rPr>
              <a:t>Sustainability</a:t>
            </a:r>
          </a:p>
          <a:p>
            <a:pPr algn="ctr"/>
            <a:r>
              <a:rPr lang="en-GB" altLang="en-US">
                <a:solidFill>
                  <a:srgbClr val="008000"/>
                </a:solidFill>
              </a:rPr>
              <a:t>Radical resource productivity</a:t>
            </a:r>
          </a:p>
          <a:p>
            <a:pPr algn="ctr"/>
            <a:r>
              <a:rPr lang="en-GB" altLang="en-US">
                <a:solidFill>
                  <a:srgbClr val="008000"/>
                </a:solidFill>
              </a:rPr>
              <a:t>Whole system design</a:t>
            </a:r>
          </a:p>
          <a:p>
            <a:pPr algn="ctr"/>
            <a:r>
              <a:rPr lang="en-GB" altLang="en-US">
                <a:solidFill>
                  <a:srgbClr val="008000"/>
                </a:solidFill>
              </a:rPr>
              <a:t>Biomimicry</a:t>
            </a:r>
          </a:p>
          <a:p>
            <a:pPr algn="ctr"/>
            <a:r>
              <a:rPr lang="en-GB" altLang="en-US">
                <a:solidFill>
                  <a:srgbClr val="008000"/>
                </a:solidFill>
              </a:rPr>
              <a:t>Green chemistry</a:t>
            </a:r>
          </a:p>
          <a:p>
            <a:pPr algn="ctr"/>
            <a:r>
              <a:rPr lang="en-GB" altLang="en-US">
                <a:solidFill>
                  <a:srgbClr val="008000"/>
                </a:solidFill>
              </a:rPr>
              <a:t>Industrial ecology</a:t>
            </a:r>
          </a:p>
          <a:p>
            <a:pPr algn="ctr"/>
            <a:r>
              <a:rPr lang="en-GB" altLang="en-US">
                <a:solidFill>
                  <a:srgbClr val="008000"/>
                </a:solidFill>
              </a:rPr>
              <a:t>Renewable energy</a:t>
            </a:r>
          </a:p>
          <a:p>
            <a:pPr algn="ctr"/>
            <a:r>
              <a:rPr lang="en-GB" altLang="en-US">
                <a:solidFill>
                  <a:srgbClr val="008000"/>
                </a:solidFill>
              </a:rPr>
              <a:t>Green nanotechnology</a:t>
            </a:r>
          </a:p>
        </p:txBody>
      </p:sp>
      <p:sp>
        <p:nvSpPr>
          <p:cNvPr id="185361" name="Line 17"/>
          <p:cNvSpPr>
            <a:spLocks noChangeShapeType="1"/>
          </p:cNvSpPr>
          <p:nvPr/>
        </p:nvSpPr>
        <p:spPr bwMode="auto">
          <a:xfrm flipV="1">
            <a:off x="6400800" y="533400"/>
            <a:ext cx="2286000" cy="83820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85362" name="Text Box 18"/>
          <p:cNvSpPr txBox="1">
            <a:spLocks noChangeArrowheads="1"/>
          </p:cNvSpPr>
          <p:nvPr/>
        </p:nvSpPr>
        <p:spPr bwMode="auto">
          <a:xfrm>
            <a:off x="2514601" y="76201"/>
            <a:ext cx="5457135" cy="584775"/>
          </a:xfrm>
          <a:prstGeom prst="rect">
            <a:avLst/>
          </a:prstGeom>
          <a:noFill/>
          <a:ln>
            <a:noFill/>
          </a:ln>
          <a:effectLst/>
          <a:extLst>
            <a:ext uri="{909E8E84-426E-40DD-AFC4-6F175D3DCCD1}">
              <a14:hiddenFill xmlns:a14="http://schemas.microsoft.com/office/drawing/2010/main" xmlns="">
                <a:solidFill>
                  <a:srgbClr val="E2F43A"/>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GB" altLang="en-US" sz="3200">
                <a:solidFill>
                  <a:srgbClr val="3333CC"/>
                </a:solidFill>
              </a:rPr>
              <a:t>Waves of Innovation since 1785</a:t>
            </a:r>
          </a:p>
        </p:txBody>
      </p:sp>
      <p:sp>
        <p:nvSpPr>
          <p:cNvPr id="185368" name="Text Box 24"/>
          <p:cNvSpPr txBox="1">
            <a:spLocks noChangeArrowheads="1"/>
          </p:cNvSpPr>
          <p:nvPr/>
        </p:nvSpPr>
        <p:spPr bwMode="auto">
          <a:xfrm>
            <a:off x="5822950" y="6477001"/>
            <a:ext cx="48323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en-US">
                <a:solidFill>
                  <a:prstClr val="black"/>
                </a:solidFill>
                <a:latin typeface="Times New Roman" panose="02020603050405020304" pitchFamily="18" charset="0"/>
              </a:rPr>
              <a:t>Source: Hargroves, K. and Smith, M. (2005), p 17.</a:t>
            </a:r>
          </a:p>
        </p:txBody>
      </p:sp>
      <p:sp>
        <p:nvSpPr>
          <p:cNvPr id="185369" name="Freeform 25"/>
          <p:cNvSpPr>
            <a:spLocks/>
          </p:cNvSpPr>
          <p:nvPr/>
        </p:nvSpPr>
        <p:spPr bwMode="auto">
          <a:xfrm>
            <a:off x="2895600" y="5029200"/>
            <a:ext cx="914400" cy="762000"/>
          </a:xfrm>
          <a:custGeom>
            <a:avLst/>
            <a:gdLst>
              <a:gd name="T0" fmla="*/ 206 w 563"/>
              <a:gd name="T1" fmla="*/ 0 h 467"/>
              <a:gd name="T2" fmla="*/ 381 w 563"/>
              <a:gd name="T3" fmla="*/ 15 h 467"/>
              <a:gd name="T4" fmla="*/ 491 w 563"/>
              <a:gd name="T5" fmla="*/ 80 h 467"/>
              <a:gd name="T6" fmla="*/ 534 w 563"/>
              <a:gd name="T7" fmla="*/ 109 h 467"/>
              <a:gd name="T8" fmla="*/ 556 w 563"/>
              <a:gd name="T9" fmla="*/ 241 h 467"/>
              <a:gd name="T10" fmla="*/ 549 w 563"/>
              <a:gd name="T11" fmla="*/ 365 h 467"/>
              <a:gd name="T12" fmla="*/ 505 w 563"/>
              <a:gd name="T13" fmla="*/ 379 h 467"/>
              <a:gd name="T14" fmla="*/ 549 w 563"/>
              <a:gd name="T15" fmla="*/ 438 h 467"/>
              <a:gd name="T16" fmla="*/ 513 w 563"/>
              <a:gd name="T17" fmla="*/ 467 h 467"/>
              <a:gd name="T18" fmla="*/ 39 w 563"/>
              <a:gd name="T19" fmla="*/ 459 h 467"/>
              <a:gd name="T20" fmla="*/ 2 w 563"/>
              <a:gd name="T21" fmla="*/ 423 h 467"/>
              <a:gd name="T22" fmla="*/ 10 w 563"/>
              <a:gd name="T23" fmla="*/ 182 h 467"/>
              <a:gd name="T24" fmla="*/ 24 w 563"/>
              <a:gd name="T25" fmla="*/ 139 h 467"/>
              <a:gd name="T26" fmla="*/ 90 w 563"/>
              <a:gd name="T27" fmla="*/ 37 h 467"/>
              <a:gd name="T28" fmla="*/ 206 w 563"/>
              <a:gd name="T29"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3" h="467">
                <a:moveTo>
                  <a:pt x="206" y="0"/>
                </a:moveTo>
                <a:cubicBezTo>
                  <a:pt x="265" y="5"/>
                  <a:pt x="322" y="15"/>
                  <a:pt x="381" y="15"/>
                </a:cubicBezTo>
                <a:cubicBezTo>
                  <a:pt x="422" y="28"/>
                  <a:pt x="456" y="57"/>
                  <a:pt x="491" y="80"/>
                </a:cubicBezTo>
                <a:cubicBezTo>
                  <a:pt x="505" y="90"/>
                  <a:pt x="534" y="109"/>
                  <a:pt x="534" y="109"/>
                </a:cubicBezTo>
                <a:cubicBezTo>
                  <a:pt x="550" y="152"/>
                  <a:pt x="542" y="198"/>
                  <a:pt x="556" y="241"/>
                </a:cubicBezTo>
                <a:cubicBezTo>
                  <a:pt x="554" y="282"/>
                  <a:pt x="563" y="326"/>
                  <a:pt x="549" y="365"/>
                </a:cubicBezTo>
                <a:cubicBezTo>
                  <a:pt x="544" y="379"/>
                  <a:pt x="505" y="379"/>
                  <a:pt x="505" y="379"/>
                </a:cubicBezTo>
                <a:cubicBezTo>
                  <a:pt x="489" y="430"/>
                  <a:pt x="509" y="424"/>
                  <a:pt x="549" y="438"/>
                </a:cubicBezTo>
                <a:cubicBezTo>
                  <a:pt x="541" y="461"/>
                  <a:pt x="546" y="467"/>
                  <a:pt x="513" y="467"/>
                </a:cubicBezTo>
                <a:cubicBezTo>
                  <a:pt x="355" y="467"/>
                  <a:pt x="197" y="462"/>
                  <a:pt x="39" y="459"/>
                </a:cubicBezTo>
                <a:cubicBezTo>
                  <a:pt x="29" y="452"/>
                  <a:pt x="2" y="440"/>
                  <a:pt x="2" y="423"/>
                </a:cubicBezTo>
                <a:cubicBezTo>
                  <a:pt x="0" y="343"/>
                  <a:pt x="4" y="262"/>
                  <a:pt x="10" y="182"/>
                </a:cubicBezTo>
                <a:cubicBezTo>
                  <a:pt x="11" y="167"/>
                  <a:pt x="21" y="154"/>
                  <a:pt x="24" y="139"/>
                </a:cubicBezTo>
                <a:cubicBezTo>
                  <a:pt x="33" y="102"/>
                  <a:pt x="40" y="42"/>
                  <a:pt x="90" y="37"/>
                </a:cubicBezTo>
                <a:cubicBezTo>
                  <a:pt x="129" y="33"/>
                  <a:pt x="192" y="43"/>
                  <a:pt x="206" y="0"/>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85370" name="Freeform 26"/>
          <p:cNvSpPr>
            <a:spLocks/>
          </p:cNvSpPr>
          <p:nvPr/>
        </p:nvSpPr>
        <p:spPr bwMode="auto">
          <a:xfrm>
            <a:off x="4278314" y="4597400"/>
            <a:ext cx="1425575" cy="1119188"/>
          </a:xfrm>
          <a:custGeom>
            <a:avLst/>
            <a:gdLst>
              <a:gd name="T0" fmla="*/ 241 w 898"/>
              <a:gd name="T1" fmla="*/ 677 h 705"/>
              <a:gd name="T2" fmla="*/ 175 w 898"/>
              <a:gd name="T3" fmla="*/ 647 h 705"/>
              <a:gd name="T4" fmla="*/ 95 w 898"/>
              <a:gd name="T5" fmla="*/ 567 h 705"/>
              <a:gd name="T6" fmla="*/ 51 w 898"/>
              <a:gd name="T7" fmla="*/ 414 h 705"/>
              <a:gd name="T8" fmla="*/ 29 w 898"/>
              <a:gd name="T9" fmla="*/ 327 h 705"/>
              <a:gd name="T10" fmla="*/ 102 w 898"/>
              <a:gd name="T11" fmla="*/ 108 h 705"/>
              <a:gd name="T12" fmla="*/ 562 w 898"/>
              <a:gd name="T13" fmla="*/ 115 h 705"/>
              <a:gd name="T14" fmla="*/ 533 w 898"/>
              <a:gd name="T15" fmla="*/ 626 h 705"/>
              <a:gd name="T16" fmla="*/ 299 w 898"/>
              <a:gd name="T17" fmla="*/ 669 h 705"/>
              <a:gd name="T18" fmla="*/ 234 w 898"/>
              <a:gd name="T19" fmla="*/ 684 h 705"/>
              <a:gd name="T20" fmla="*/ 241 w 898"/>
              <a:gd name="T21" fmla="*/ 677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98" h="705">
                <a:moveTo>
                  <a:pt x="241" y="677"/>
                </a:moveTo>
                <a:cubicBezTo>
                  <a:pt x="218" y="669"/>
                  <a:pt x="194" y="664"/>
                  <a:pt x="175" y="647"/>
                </a:cubicBezTo>
                <a:cubicBezTo>
                  <a:pt x="146" y="621"/>
                  <a:pt x="126" y="588"/>
                  <a:pt x="95" y="567"/>
                </a:cubicBezTo>
                <a:cubicBezTo>
                  <a:pt x="39" y="485"/>
                  <a:pt x="69" y="571"/>
                  <a:pt x="51" y="414"/>
                </a:cubicBezTo>
                <a:cubicBezTo>
                  <a:pt x="48" y="384"/>
                  <a:pt x="29" y="327"/>
                  <a:pt x="29" y="327"/>
                </a:cubicBezTo>
                <a:cubicBezTo>
                  <a:pt x="34" y="217"/>
                  <a:pt x="0" y="141"/>
                  <a:pt x="102" y="108"/>
                </a:cubicBezTo>
                <a:cubicBezTo>
                  <a:pt x="255" y="110"/>
                  <a:pt x="460" y="0"/>
                  <a:pt x="562" y="115"/>
                </a:cubicBezTo>
                <a:cubicBezTo>
                  <a:pt x="898" y="494"/>
                  <a:pt x="695" y="564"/>
                  <a:pt x="533" y="626"/>
                </a:cubicBezTo>
                <a:cubicBezTo>
                  <a:pt x="477" y="705"/>
                  <a:pt x="418" y="665"/>
                  <a:pt x="299" y="669"/>
                </a:cubicBezTo>
                <a:cubicBezTo>
                  <a:pt x="277" y="673"/>
                  <a:pt x="256" y="684"/>
                  <a:pt x="234" y="684"/>
                </a:cubicBezTo>
                <a:cubicBezTo>
                  <a:pt x="231" y="684"/>
                  <a:pt x="239" y="679"/>
                  <a:pt x="241" y="677"/>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85371" name="Freeform 27"/>
          <p:cNvSpPr>
            <a:spLocks/>
          </p:cNvSpPr>
          <p:nvPr/>
        </p:nvSpPr>
        <p:spPr bwMode="auto">
          <a:xfrm>
            <a:off x="5599113" y="4456113"/>
            <a:ext cx="1001712" cy="1135062"/>
          </a:xfrm>
          <a:custGeom>
            <a:avLst/>
            <a:gdLst>
              <a:gd name="T0" fmla="*/ 269 w 631"/>
              <a:gd name="T1" fmla="*/ 715 h 715"/>
              <a:gd name="T2" fmla="*/ 182 w 631"/>
              <a:gd name="T3" fmla="*/ 664 h 715"/>
              <a:gd name="T4" fmla="*/ 138 w 631"/>
              <a:gd name="T5" fmla="*/ 634 h 715"/>
              <a:gd name="T6" fmla="*/ 116 w 631"/>
              <a:gd name="T7" fmla="*/ 620 h 715"/>
              <a:gd name="T8" fmla="*/ 94 w 631"/>
              <a:gd name="T9" fmla="*/ 605 h 715"/>
              <a:gd name="T10" fmla="*/ 72 w 631"/>
              <a:gd name="T11" fmla="*/ 591 h 715"/>
              <a:gd name="T12" fmla="*/ 43 w 631"/>
              <a:gd name="T13" fmla="*/ 547 h 715"/>
              <a:gd name="T14" fmla="*/ 29 w 631"/>
              <a:gd name="T15" fmla="*/ 525 h 715"/>
              <a:gd name="T16" fmla="*/ 65 w 631"/>
              <a:gd name="T17" fmla="*/ 314 h 715"/>
              <a:gd name="T18" fmla="*/ 94 w 631"/>
              <a:gd name="T19" fmla="*/ 248 h 715"/>
              <a:gd name="T20" fmla="*/ 109 w 631"/>
              <a:gd name="T21" fmla="*/ 124 h 715"/>
              <a:gd name="T22" fmla="*/ 131 w 631"/>
              <a:gd name="T23" fmla="*/ 109 h 715"/>
              <a:gd name="T24" fmla="*/ 313 w 631"/>
              <a:gd name="T25" fmla="*/ 51 h 715"/>
              <a:gd name="T26" fmla="*/ 554 w 631"/>
              <a:gd name="T27" fmla="*/ 255 h 715"/>
              <a:gd name="T28" fmla="*/ 575 w 631"/>
              <a:gd name="T29" fmla="*/ 270 h 715"/>
              <a:gd name="T30" fmla="*/ 605 w 631"/>
              <a:gd name="T31" fmla="*/ 496 h 715"/>
              <a:gd name="T32" fmla="*/ 597 w 631"/>
              <a:gd name="T33" fmla="*/ 562 h 715"/>
              <a:gd name="T34" fmla="*/ 473 w 631"/>
              <a:gd name="T35" fmla="*/ 634 h 715"/>
              <a:gd name="T36" fmla="*/ 393 w 631"/>
              <a:gd name="T37" fmla="*/ 656 h 715"/>
              <a:gd name="T38" fmla="*/ 379 w 631"/>
              <a:gd name="T39" fmla="*/ 678 h 715"/>
              <a:gd name="T40" fmla="*/ 269 w 631"/>
              <a:gd name="T41" fmla="*/ 715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1" h="715">
                <a:moveTo>
                  <a:pt x="269" y="715"/>
                </a:moveTo>
                <a:cubicBezTo>
                  <a:pt x="239" y="694"/>
                  <a:pt x="216" y="675"/>
                  <a:pt x="182" y="664"/>
                </a:cubicBezTo>
                <a:cubicBezTo>
                  <a:pt x="167" y="654"/>
                  <a:pt x="153" y="644"/>
                  <a:pt x="138" y="634"/>
                </a:cubicBezTo>
                <a:cubicBezTo>
                  <a:pt x="131" y="629"/>
                  <a:pt x="123" y="625"/>
                  <a:pt x="116" y="620"/>
                </a:cubicBezTo>
                <a:cubicBezTo>
                  <a:pt x="109" y="615"/>
                  <a:pt x="101" y="610"/>
                  <a:pt x="94" y="605"/>
                </a:cubicBezTo>
                <a:cubicBezTo>
                  <a:pt x="87" y="600"/>
                  <a:pt x="72" y="591"/>
                  <a:pt x="72" y="591"/>
                </a:cubicBezTo>
                <a:cubicBezTo>
                  <a:pt x="62" y="576"/>
                  <a:pt x="53" y="562"/>
                  <a:pt x="43" y="547"/>
                </a:cubicBezTo>
                <a:cubicBezTo>
                  <a:pt x="38" y="540"/>
                  <a:pt x="29" y="525"/>
                  <a:pt x="29" y="525"/>
                </a:cubicBezTo>
                <a:cubicBezTo>
                  <a:pt x="32" y="458"/>
                  <a:pt x="0" y="356"/>
                  <a:pt x="65" y="314"/>
                </a:cubicBezTo>
                <a:cubicBezTo>
                  <a:pt x="73" y="290"/>
                  <a:pt x="86" y="272"/>
                  <a:pt x="94" y="248"/>
                </a:cubicBezTo>
                <a:cubicBezTo>
                  <a:pt x="99" y="207"/>
                  <a:pt x="92" y="162"/>
                  <a:pt x="109" y="124"/>
                </a:cubicBezTo>
                <a:cubicBezTo>
                  <a:pt x="113" y="116"/>
                  <a:pt x="124" y="115"/>
                  <a:pt x="131" y="109"/>
                </a:cubicBezTo>
                <a:cubicBezTo>
                  <a:pt x="183" y="67"/>
                  <a:pt x="247" y="61"/>
                  <a:pt x="313" y="51"/>
                </a:cubicBezTo>
                <a:cubicBezTo>
                  <a:pt x="631" y="61"/>
                  <a:pt x="515" y="0"/>
                  <a:pt x="554" y="255"/>
                </a:cubicBezTo>
                <a:cubicBezTo>
                  <a:pt x="555" y="264"/>
                  <a:pt x="568" y="265"/>
                  <a:pt x="575" y="270"/>
                </a:cubicBezTo>
                <a:cubicBezTo>
                  <a:pt x="602" y="343"/>
                  <a:pt x="578" y="422"/>
                  <a:pt x="605" y="496"/>
                </a:cubicBezTo>
                <a:cubicBezTo>
                  <a:pt x="602" y="518"/>
                  <a:pt x="604" y="541"/>
                  <a:pt x="597" y="562"/>
                </a:cubicBezTo>
                <a:cubicBezTo>
                  <a:pt x="577" y="621"/>
                  <a:pt x="526" y="627"/>
                  <a:pt x="473" y="634"/>
                </a:cubicBezTo>
                <a:cubicBezTo>
                  <a:pt x="447" y="644"/>
                  <a:pt x="420" y="648"/>
                  <a:pt x="393" y="656"/>
                </a:cubicBezTo>
                <a:cubicBezTo>
                  <a:pt x="388" y="663"/>
                  <a:pt x="386" y="673"/>
                  <a:pt x="379" y="678"/>
                </a:cubicBezTo>
                <a:cubicBezTo>
                  <a:pt x="347" y="699"/>
                  <a:pt x="298" y="686"/>
                  <a:pt x="269" y="715"/>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85372" name="Freeform 28"/>
          <p:cNvSpPr>
            <a:spLocks/>
          </p:cNvSpPr>
          <p:nvPr/>
        </p:nvSpPr>
        <p:spPr bwMode="auto">
          <a:xfrm>
            <a:off x="6792914" y="4487863"/>
            <a:ext cx="941387" cy="938212"/>
          </a:xfrm>
          <a:custGeom>
            <a:avLst/>
            <a:gdLst>
              <a:gd name="T0" fmla="*/ 35 w 593"/>
              <a:gd name="T1" fmla="*/ 2 h 591"/>
              <a:gd name="T2" fmla="*/ 20 w 593"/>
              <a:gd name="T3" fmla="*/ 162 h 591"/>
              <a:gd name="T4" fmla="*/ 35 w 593"/>
              <a:gd name="T5" fmla="*/ 243 h 591"/>
              <a:gd name="T6" fmla="*/ 181 w 593"/>
              <a:gd name="T7" fmla="*/ 418 h 591"/>
              <a:gd name="T8" fmla="*/ 224 w 593"/>
              <a:gd name="T9" fmla="*/ 483 h 591"/>
              <a:gd name="T10" fmla="*/ 261 w 593"/>
              <a:gd name="T11" fmla="*/ 563 h 591"/>
              <a:gd name="T12" fmla="*/ 356 w 593"/>
              <a:gd name="T13" fmla="*/ 571 h 591"/>
              <a:gd name="T14" fmla="*/ 399 w 593"/>
              <a:gd name="T15" fmla="*/ 542 h 591"/>
              <a:gd name="T16" fmla="*/ 407 w 593"/>
              <a:gd name="T17" fmla="*/ 461 h 591"/>
              <a:gd name="T18" fmla="*/ 451 w 593"/>
              <a:gd name="T19" fmla="*/ 432 h 591"/>
              <a:gd name="T20" fmla="*/ 472 w 593"/>
              <a:gd name="T21" fmla="*/ 418 h 591"/>
              <a:gd name="T22" fmla="*/ 516 w 593"/>
              <a:gd name="T23" fmla="*/ 330 h 591"/>
              <a:gd name="T24" fmla="*/ 523 w 593"/>
              <a:gd name="T25" fmla="*/ 308 h 591"/>
              <a:gd name="T26" fmla="*/ 545 w 593"/>
              <a:gd name="T27" fmla="*/ 148 h 591"/>
              <a:gd name="T28" fmla="*/ 582 w 593"/>
              <a:gd name="T29" fmla="*/ 82 h 591"/>
              <a:gd name="T30" fmla="*/ 538 w 593"/>
              <a:gd name="T31" fmla="*/ 2 h 591"/>
              <a:gd name="T32" fmla="*/ 35 w 593"/>
              <a:gd name="T33" fmla="*/ 2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3" h="591">
                <a:moveTo>
                  <a:pt x="35" y="2"/>
                </a:moveTo>
                <a:cubicBezTo>
                  <a:pt x="0" y="53"/>
                  <a:pt x="14" y="99"/>
                  <a:pt x="20" y="162"/>
                </a:cubicBezTo>
                <a:cubicBezTo>
                  <a:pt x="20" y="166"/>
                  <a:pt x="30" y="230"/>
                  <a:pt x="35" y="243"/>
                </a:cubicBezTo>
                <a:cubicBezTo>
                  <a:pt x="58" y="296"/>
                  <a:pt x="134" y="386"/>
                  <a:pt x="181" y="418"/>
                </a:cubicBezTo>
                <a:cubicBezTo>
                  <a:pt x="197" y="442"/>
                  <a:pt x="215" y="456"/>
                  <a:pt x="224" y="483"/>
                </a:cubicBezTo>
                <a:cubicBezTo>
                  <a:pt x="230" y="523"/>
                  <a:pt x="223" y="551"/>
                  <a:pt x="261" y="563"/>
                </a:cubicBezTo>
                <a:cubicBezTo>
                  <a:pt x="297" y="587"/>
                  <a:pt x="292" y="591"/>
                  <a:pt x="356" y="571"/>
                </a:cubicBezTo>
                <a:cubicBezTo>
                  <a:pt x="373" y="566"/>
                  <a:pt x="399" y="542"/>
                  <a:pt x="399" y="542"/>
                </a:cubicBezTo>
                <a:cubicBezTo>
                  <a:pt x="402" y="515"/>
                  <a:pt x="395" y="486"/>
                  <a:pt x="407" y="461"/>
                </a:cubicBezTo>
                <a:cubicBezTo>
                  <a:pt x="415" y="445"/>
                  <a:pt x="436" y="442"/>
                  <a:pt x="451" y="432"/>
                </a:cubicBezTo>
                <a:cubicBezTo>
                  <a:pt x="458" y="427"/>
                  <a:pt x="472" y="418"/>
                  <a:pt x="472" y="418"/>
                </a:cubicBezTo>
                <a:cubicBezTo>
                  <a:pt x="511" y="361"/>
                  <a:pt x="497" y="391"/>
                  <a:pt x="516" y="330"/>
                </a:cubicBezTo>
                <a:cubicBezTo>
                  <a:pt x="518" y="323"/>
                  <a:pt x="523" y="308"/>
                  <a:pt x="523" y="308"/>
                </a:cubicBezTo>
                <a:cubicBezTo>
                  <a:pt x="530" y="208"/>
                  <a:pt x="520" y="216"/>
                  <a:pt x="545" y="148"/>
                </a:cubicBezTo>
                <a:cubicBezTo>
                  <a:pt x="554" y="124"/>
                  <a:pt x="582" y="82"/>
                  <a:pt x="582" y="82"/>
                </a:cubicBezTo>
                <a:cubicBezTo>
                  <a:pt x="593" y="46"/>
                  <a:pt x="585" y="3"/>
                  <a:pt x="538" y="2"/>
                </a:cubicBezTo>
                <a:cubicBezTo>
                  <a:pt x="370" y="0"/>
                  <a:pt x="203" y="2"/>
                  <a:pt x="35" y="2"/>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85373" name="Freeform 29"/>
          <p:cNvSpPr>
            <a:spLocks/>
          </p:cNvSpPr>
          <p:nvPr/>
        </p:nvSpPr>
        <p:spPr bwMode="auto">
          <a:xfrm>
            <a:off x="7862888" y="4144964"/>
            <a:ext cx="1085850" cy="1235075"/>
          </a:xfrm>
          <a:custGeom>
            <a:avLst/>
            <a:gdLst>
              <a:gd name="T0" fmla="*/ 10 w 684"/>
              <a:gd name="T1" fmla="*/ 130 h 778"/>
              <a:gd name="T2" fmla="*/ 666 w 684"/>
              <a:gd name="T3" fmla="*/ 130 h 778"/>
              <a:gd name="T4" fmla="*/ 622 w 684"/>
              <a:gd name="T5" fmla="*/ 575 h 778"/>
              <a:gd name="T6" fmla="*/ 549 w 684"/>
              <a:gd name="T7" fmla="*/ 670 h 778"/>
              <a:gd name="T8" fmla="*/ 207 w 684"/>
              <a:gd name="T9" fmla="*/ 699 h 778"/>
              <a:gd name="T10" fmla="*/ 141 w 684"/>
              <a:gd name="T11" fmla="*/ 670 h 778"/>
              <a:gd name="T12" fmla="*/ 97 w 684"/>
              <a:gd name="T13" fmla="*/ 641 h 778"/>
              <a:gd name="T14" fmla="*/ 68 w 684"/>
              <a:gd name="T15" fmla="*/ 597 h 778"/>
              <a:gd name="T16" fmla="*/ 46 w 684"/>
              <a:gd name="T17" fmla="*/ 553 h 778"/>
              <a:gd name="T18" fmla="*/ 32 w 684"/>
              <a:gd name="T19" fmla="*/ 510 h 778"/>
              <a:gd name="T20" fmla="*/ 24 w 684"/>
              <a:gd name="T21" fmla="*/ 203 h 778"/>
              <a:gd name="T22" fmla="*/ 10 w 684"/>
              <a:gd name="T23" fmla="*/ 130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4" h="778">
                <a:moveTo>
                  <a:pt x="10" y="130"/>
                </a:moveTo>
                <a:cubicBezTo>
                  <a:pt x="219" y="63"/>
                  <a:pt x="412" y="0"/>
                  <a:pt x="666" y="130"/>
                </a:cubicBezTo>
                <a:cubicBezTo>
                  <a:pt x="680" y="137"/>
                  <a:pt x="684" y="484"/>
                  <a:pt x="622" y="575"/>
                </a:cubicBezTo>
                <a:cubicBezTo>
                  <a:pt x="609" y="615"/>
                  <a:pt x="589" y="657"/>
                  <a:pt x="549" y="670"/>
                </a:cubicBezTo>
                <a:cubicBezTo>
                  <a:pt x="480" y="778"/>
                  <a:pt x="321" y="702"/>
                  <a:pt x="207" y="699"/>
                </a:cubicBezTo>
                <a:cubicBezTo>
                  <a:pt x="183" y="691"/>
                  <a:pt x="165" y="678"/>
                  <a:pt x="141" y="670"/>
                </a:cubicBezTo>
                <a:cubicBezTo>
                  <a:pt x="126" y="660"/>
                  <a:pt x="112" y="651"/>
                  <a:pt x="97" y="641"/>
                </a:cubicBezTo>
                <a:cubicBezTo>
                  <a:pt x="82" y="631"/>
                  <a:pt x="68" y="597"/>
                  <a:pt x="68" y="597"/>
                </a:cubicBezTo>
                <a:cubicBezTo>
                  <a:pt x="44" y="521"/>
                  <a:pt x="82" y="634"/>
                  <a:pt x="46" y="553"/>
                </a:cubicBezTo>
                <a:cubicBezTo>
                  <a:pt x="40" y="539"/>
                  <a:pt x="32" y="510"/>
                  <a:pt x="32" y="510"/>
                </a:cubicBezTo>
                <a:cubicBezTo>
                  <a:pt x="29" y="408"/>
                  <a:pt x="31" y="305"/>
                  <a:pt x="24" y="203"/>
                </a:cubicBezTo>
                <a:cubicBezTo>
                  <a:pt x="22" y="167"/>
                  <a:pt x="0" y="174"/>
                  <a:pt x="10" y="130"/>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185374" name="Freeform 30"/>
          <p:cNvSpPr>
            <a:spLocks/>
          </p:cNvSpPr>
          <p:nvPr/>
        </p:nvSpPr>
        <p:spPr bwMode="auto">
          <a:xfrm>
            <a:off x="8534400" y="2297114"/>
            <a:ext cx="1582738" cy="2020887"/>
          </a:xfrm>
          <a:custGeom>
            <a:avLst/>
            <a:gdLst>
              <a:gd name="T0" fmla="*/ 289 w 1050"/>
              <a:gd name="T1" fmla="*/ 48 h 1273"/>
              <a:gd name="T2" fmla="*/ 238 w 1050"/>
              <a:gd name="T3" fmla="*/ 135 h 1273"/>
              <a:gd name="T4" fmla="*/ 223 w 1050"/>
              <a:gd name="T5" fmla="*/ 157 h 1273"/>
              <a:gd name="T6" fmla="*/ 216 w 1050"/>
              <a:gd name="T7" fmla="*/ 230 h 1273"/>
              <a:gd name="T8" fmla="*/ 187 w 1050"/>
              <a:gd name="T9" fmla="*/ 237 h 1273"/>
              <a:gd name="T10" fmla="*/ 238 w 1050"/>
              <a:gd name="T11" fmla="*/ 347 h 1273"/>
              <a:gd name="T12" fmla="*/ 230 w 1050"/>
              <a:gd name="T13" fmla="*/ 434 h 1273"/>
              <a:gd name="T14" fmla="*/ 99 w 1050"/>
              <a:gd name="T15" fmla="*/ 441 h 1273"/>
              <a:gd name="T16" fmla="*/ 143 w 1050"/>
              <a:gd name="T17" fmla="*/ 726 h 1273"/>
              <a:gd name="T18" fmla="*/ 136 w 1050"/>
              <a:gd name="T19" fmla="*/ 770 h 1273"/>
              <a:gd name="T20" fmla="*/ 143 w 1050"/>
              <a:gd name="T21" fmla="*/ 1156 h 1273"/>
              <a:gd name="T22" fmla="*/ 427 w 1050"/>
              <a:gd name="T23" fmla="*/ 1258 h 1273"/>
              <a:gd name="T24" fmla="*/ 748 w 1050"/>
              <a:gd name="T25" fmla="*/ 1265 h 1273"/>
              <a:gd name="T26" fmla="*/ 806 w 1050"/>
              <a:gd name="T27" fmla="*/ 1251 h 1273"/>
              <a:gd name="T28" fmla="*/ 828 w 1050"/>
              <a:gd name="T29" fmla="*/ 1236 h 1273"/>
              <a:gd name="T30" fmla="*/ 872 w 1050"/>
              <a:gd name="T31" fmla="*/ 1222 h 1273"/>
              <a:gd name="T32" fmla="*/ 916 w 1050"/>
              <a:gd name="T33" fmla="*/ 1192 h 1273"/>
              <a:gd name="T34" fmla="*/ 945 w 1050"/>
              <a:gd name="T35" fmla="*/ 1171 h 1273"/>
              <a:gd name="T36" fmla="*/ 1011 w 1050"/>
              <a:gd name="T37" fmla="*/ 1017 h 1273"/>
              <a:gd name="T38" fmla="*/ 1032 w 1050"/>
              <a:gd name="T39" fmla="*/ 543 h 1273"/>
              <a:gd name="T40" fmla="*/ 1018 w 1050"/>
              <a:gd name="T41" fmla="*/ 194 h 1273"/>
              <a:gd name="T42" fmla="*/ 945 w 1050"/>
              <a:gd name="T43" fmla="*/ 84 h 1273"/>
              <a:gd name="T44" fmla="*/ 901 w 1050"/>
              <a:gd name="T45" fmla="*/ 55 h 1273"/>
              <a:gd name="T46" fmla="*/ 828 w 1050"/>
              <a:gd name="T47" fmla="*/ 11 h 1273"/>
              <a:gd name="T48" fmla="*/ 274 w 1050"/>
              <a:gd name="T49" fmla="*/ 33 h 1273"/>
              <a:gd name="T50" fmla="*/ 289 w 1050"/>
              <a:gd name="T51" fmla="*/ 48 h 1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0" h="1273">
                <a:moveTo>
                  <a:pt x="289" y="48"/>
                </a:moveTo>
                <a:cubicBezTo>
                  <a:pt x="269" y="77"/>
                  <a:pt x="258" y="105"/>
                  <a:pt x="238" y="135"/>
                </a:cubicBezTo>
                <a:cubicBezTo>
                  <a:pt x="233" y="142"/>
                  <a:pt x="223" y="157"/>
                  <a:pt x="223" y="157"/>
                </a:cubicBezTo>
                <a:cubicBezTo>
                  <a:pt x="221" y="181"/>
                  <a:pt x="226" y="208"/>
                  <a:pt x="216" y="230"/>
                </a:cubicBezTo>
                <a:cubicBezTo>
                  <a:pt x="212" y="239"/>
                  <a:pt x="189" y="227"/>
                  <a:pt x="187" y="237"/>
                </a:cubicBezTo>
                <a:cubicBezTo>
                  <a:pt x="169" y="315"/>
                  <a:pt x="186" y="328"/>
                  <a:pt x="238" y="347"/>
                </a:cubicBezTo>
                <a:cubicBezTo>
                  <a:pt x="235" y="376"/>
                  <a:pt x="254" y="418"/>
                  <a:pt x="230" y="434"/>
                </a:cubicBezTo>
                <a:cubicBezTo>
                  <a:pt x="194" y="458"/>
                  <a:pt x="119" y="402"/>
                  <a:pt x="99" y="441"/>
                </a:cubicBezTo>
                <a:cubicBezTo>
                  <a:pt x="0" y="638"/>
                  <a:pt x="82" y="636"/>
                  <a:pt x="143" y="726"/>
                </a:cubicBezTo>
                <a:cubicBezTo>
                  <a:pt x="141" y="741"/>
                  <a:pt x="136" y="755"/>
                  <a:pt x="136" y="770"/>
                </a:cubicBezTo>
                <a:cubicBezTo>
                  <a:pt x="136" y="899"/>
                  <a:pt x="132" y="1028"/>
                  <a:pt x="143" y="1156"/>
                </a:cubicBezTo>
                <a:cubicBezTo>
                  <a:pt x="153" y="1273"/>
                  <a:pt x="380" y="1256"/>
                  <a:pt x="427" y="1258"/>
                </a:cubicBezTo>
                <a:cubicBezTo>
                  <a:pt x="537" y="1271"/>
                  <a:pt x="636" y="1271"/>
                  <a:pt x="748" y="1265"/>
                </a:cubicBezTo>
                <a:cubicBezTo>
                  <a:pt x="767" y="1260"/>
                  <a:pt x="790" y="1262"/>
                  <a:pt x="806" y="1251"/>
                </a:cubicBezTo>
                <a:cubicBezTo>
                  <a:pt x="813" y="1246"/>
                  <a:pt x="820" y="1240"/>
                  <a:pt x="828" y="1236"/>
                </a:cubicBezTo>
                <a:cubicBezTo>
                  <a:pt x="842" y="1230"/>
                  <a:pt x="872" y="1222"/>
                  <a:pt x="872" y="1222"/>
                </a:cubicBezTo>
                <a:cubicBezTo>
                  <a:pt x="887" y="1212"/>
                  <a:pt x="901" y="1202"/>
                  <a:pt x="916" y="1192"/>
                </a:cubicBezTo>
                <a:cubicBezTo>
                  <a:pt x="926" y="1185"/>
                  <a:pt x="945" y="1171"/>
                  <a:pt x="945" y="1171"/>
                </a:cubicBezTo>
                <a:cubicBezTo>
                  <a:pt x="976" y="1124"/>
                  <a:pt x="996" y="1072"/>
                  <a:pt x="1011" y="1017"/>
                </a:cubicBezTo>
                <a:cubicBezTo>
                  <a:pt x="1015" y="832"/>
                  <a:pt x="1019" y="709"/>
                  <a:pt x="1032" y="543"/>
                </a:cubicBezTo>
                <a:cubicBezTo>
                  <a:pt x="1029" y="400"/>
                  <a:pt x="1050" y="309"/>
                  <a:pt x="1018" y="194"/>
                </a:cubicBezTo>
                <a:cubicBezTo>
                  <a:pt x="1008" y="159"/>
                  <a:pt x="973" y="109"/>
                  <a:pt x="945" y="84"/>
                </a:cubicBezTo>
                <a:cubicBezTo>
                  <a:pt x="932" y="73"/>
                  <a:pt x="901" y="55"/>
                  <a:pt x="901" y="55"/>
                </a:cubicBezTo>
                <a:cubicBezTo>
                  <a:pt x="880" y="22"/>
                  <a:pt x="867" y="19"/>
                  <a:pt x="828" y="11"/>
                </a:cubicBezTo>
                <a:cubicBezTo>
                  <a:pt x="741" y="13"/>
                  <a:pt x="377" y="0"/>
                  <a:pt x="274" y="33"/>
                </a:cubicBezTo>
                <a:cubicBezTo>
                  <a:pt x="265" y="62"/>
                  <a:pt x="260" y="57"/>
                  <a:pt x="289" y="48"/>
                </a:cubicBezTo>
                <a:close/>
              </a:path>
            </a:pathLst>
          </a:custGeom>
          <a:solidFill>
            <a:schemeClr val="bg1"/>
          </a:solidFill>
          <a:ln>
            <a:noFill/>
          </a:ln>
          <a:effectLst/>
          <a:extLst>
            <a:ext uri="{91240B29-F687-4F45-9708-019B960494DF}">
              <a14:hiddenLine xmlns:a14="http://schemas.microsoft.com/office/drawing/2010/main" xmlns="" w="9525">
                <a:solidFill>
                  <a:schemeClr val="tx1"/>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a:solidFill>
                <a:prstClr val="black"/>
              </a:solidFill>
            </a:endParaRPr>
          </a:p>
        </p:txBody>
      </p:sp>
      <p:sp>
        <p:nvSpPr>
          <p:cNvPr id="2" name="Footer Placeholder 1"/>
          <p:cNvSpPr>
            <a:spLocks noGrp="1"/>
          </p:cNvSpPr>
          <p:nvPr>
            <p:ph type="ftr" sz="quarter" idx="11"/>
          </p:nvPr>
        </p:nvSpPr>
        <p:spPr/>
        <p:txBody>
          <a:bodyPr/>
          <a:lstStyle/>
          <a:p>
            <a:r>
              <a:rPr lang="en-US" smtClean="0">
                <a:solidFill>
                  <a:prstClr val="black">
                    <a:tint val="75000"/>
                  </a:prstClr>
                </a:solidFill>
              </a:rPr>
              <a:t>Class 1 July 15 1:30-4:00 pm </a:t>
            </a:r>
            <a:endParaRPr lang="en-US">
              <a:solidFill>
                <a:prstClr val="black">
                  <a:tint val="75000"/>
                </a:prstClr>
              </a:solidFill>
            </a:endParaRPr>
          </a:p>
        </p:txBody>
      </p:sp>
      <p:sp>
        <p:nvSpPr>
          <p:cNvPr id="3" name="Slide Number Placeholder 2"/>
          <p:cNvSpPr>
            <a:spLocks noGrp="1"/>
          </p:cNvSpPr>
          <p:nvPr>
            <p:ph type="sldNum" sz="quarter" idx="12"/>
          </p:nvPr>
        </p:nvSpPr>
        <p:spPr/>
        <p:txBody>
          <a:bodyPr/>
          <a:lstStyle/>
          <a:p>
            <a:fld id="{0FF11F75-A064-4C32-913B-285340A8BAC6}" type="slidenum">
              <a:rPr lang="en-US" smtClean="0">
                <a:solidFill>
                  <a:prstClr val="black">
                    <a:tint val="75000"/>
                  </a:prstClr>
                </a:solidFill>
              </a:rPr>
              <a:pPr/>
              <a:t>52</a:t>
            </a:fld>
            <a:endParaRPr lang="en-US">
              <a:solidFill>
                <a:prstClr val="black">
                  <a:tint val="75000"/>
                </a:prstClr>
              </a:solidFill>
            </a:endParaRPr>
          </a:p>
        </p:txBody>
      </p:sp>
    </p:spTree>
    <p:extLst>
      <p:ext uri="{BB962C8B-B14F-4D97-AF65-F5344CB8AC3E}">
        <p14:creationId xmlns:p14="http://schemas.microsoft.com/office/powerpoint/2010/main" xmlns="" val="39135657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85360"/>
                                        </p:tgtEl>
                                        <p:attrNameLst>
                                          <p:attrName>style.visibility</p:attrName>
                                        </p:attrNameLst>
                                      </p:cBhvr>
                                      <p:to>
                                        <p:strVal val="visible"/>
                                      </p:to>
                                    </p:set>
                                    <p:animEffect transition="in" filter="blinds(horizontal)">
                                      <p:cBhvr>
                                        <p:cTn id="7" dur="500"/>
                                        <p:tgtEl>
                                          <p:spTgt spid="185360"/>
                                        </p:tgtEl>
                                      </p:cBhvr>
                                    </p:animEffect>
                                  </p:childTnLst>
                                </p:cTn>
                              </p:par>
                            </p:childTnLst>
                          </p:cTn>
                        </p:par>
                        <p:par>
                          <p:cTn id="8" fill="hold" nodeType="afterGroup">
                            <p:stCondLst>
                              <p:cond delay="500"/>
                            </p:stCondLst>
                            <p:childTnLst>
                              <p:par>
                                <p:cTn id="9" presetID="3" presetClass="entr" presetSubtype="5" fill="hold" grpId="0" nodeType="afterEffect">
                                  <p:stCondLst>
                                    <p:cond delay="0"/>
                                  </p:stCondLst>
                                  <p:childTnLst>
                                    <p:set>
                                      <p:cBhvr>
                                        <p:cTn id="10" dur="1" fill="hold">
                                          <p:stCondLst>
                                            <p:cond delay="0"/>
                                          </p:stCondLst>
                                        </p:cTn>
                                        <p:tgtEl>
                                          <p:spTgt spid="185361"/>
                                        </p:tgtEl>
                                        <p:attrNameLst>
                                          <p:attrName>style.visibility</p:attrName>
                                        </p:attrNameLst>
                                      </p:cBhvr>
                                      <p:to>
                                        <p:strVal val="visible"/>
                                      </p:to>
                                    </p:set>
                                    <p:animEffect transition="in" filter="blinds(vertical)">
                                      <p:cBhvr>
                                        <p:cTn id="11" dur="500"/>
                                        <p:tgtEl>
                                          <p:spTgt spid="185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60" grpId="0" animBg="1"/>
      <p:bldP spid="18536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Environment</a:t>
            </a:r>
            <a:endParaRPr lang="en-US" b="1" dirty="0"/>
          </a:p>
        </p:txBody>
      </p:sp>
      <p:sp>
        <p:nvSpPr>
          <p:cNvPr id="3" name="Content Placeholder 2"/>
          <p:cNvSpPr>
            <a:spLocks noGrp="1"/>
          </p:cNvSpPr>
          <p:nvPr>
            <p:ph idx="1"/>
          </p:nvPr>
        </p:nvSpPr>
        <p:spPr/>
        <p:txBody>
          <a:bodyPr/>
          <a:lstStyle/>
          <a:p>
            <a:r>
              <a:rPr lang="en-US" dirty="0" smtClean="0"/>
              <a:t>Most people live in metropolitan urban regions</a:t>
            </a:r>
          </a:p>
          <a:p>
            <a:r>
              <a:rPr lang="en-US" dirty="0" smtClean="0"/>
              <a:t>Air, water, greenhouse gases and other elements</a:t>
            </a:r>
          </a:p>
          <a:p>
            <a:r>
              <a:rPr lang="en-US" dirty="0" smtClean="0"/>
              <a:t>Preservation of environment for aesthetic and environmental reasons</a:t>
            </a:r>
          </a:p>
          <a:p>
            <a:endParaRPr lang="en-US" dirty="0" smtClean="0"/>
          </a:p>
          <a:p>
            <a:endParaRPr lang="en-US" dirty="0" smtClean="0"/>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53</a:t>
            </a:fld>
            <a:endParaRPr lang="en-US"/>
          </a:p>
        </p:txBody>
      </p:sp>
    </p:spTree>
    <p:extLst>
      <p:ext uri="{BB962C8B-B14F-4D97-AF65-F5344CB8AC3E}">
        <p14:creationId xmlns:p14="http://schemas.microsoft.com/office/powerpoint/2010/main" xmlns="" val="6364854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Sustainable </a:t>
            </a:r>
            <a:r>
              <a:rPr lang="en-US" b="1" dirty="0" smtClean="0"/>
              <a:t>Development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 </a:t>
            </a:r>
            <a:r>
              <a:rPr lang="en-US" dirty="0"/>
              <a:t>term, </a:t>
            </a:r>
            <a:r>
              <a:rPr lang="en-US" b="1" dirty="0"/>
              <a:t>sustainable development</a:t>
            </a:r>
            <a:r>
              <a:rPr lang="en-US" dirty="0"/>
              <a:t>, was popularized in Our Common Future, a report published by the World Commission on Environment and Development in 1987. Also known as the </a:t>
            </a:r>
            <a:r>
              <a:rPr lang="en-US" dirty="0" err="1"/>
              <a:t>Brundtland</a:t>
            </a:r>
            <a:r>
              <a:rPr lang="en-US" dirty="0"/>
              <a:t> report, Our Common Future included the “classic” definition of sustainable development: </a:t>
            </a:r>
            <a:endParaRPr lang="en-US" dirty="0" smtClean="0"/>
          </a:p>
          <a:p>
            <a:pPr marL="0" indent="0">
              <a:buNone/>
            </a:pPr>
            <a:r>
              <a:rPr lang="en-US" b="1" dirty="0" smtClean="0"/>
              <a:t>“Development </a:t>
            </a:r>
            <a:r>
              <a:rPr lang="en-US" b="1" dirty="0"/>
              <a:t>which meets the needs of the present without compromising the ability of future generations to meet their own needs.”  </a:t>
            </a:r>
            <a:endParaRPr lang="en-US" b="1" dirty="0" smtClean="0"/>
          </a:p>
          <a:p>
            <a:pPr marL="0" indent="0">
              <a:buNone/>
            </a:pPr>
            <a:r>
              <a:rPr lang="en-US" dirty="0" smtClean="0"/>
              <a:t>Reference</a:t>
            </a:r>
            <a:r>
              <a:rPr lang="en-US" dirty="0"/>
              <a:t>: </a:t>
            </a:r>
            <a:r>
              <a:rPr lang="en-US" u="sng" dirty="0">
                <a:hlinkClick r:id="rId2"/>
              </a:rPr>
              <a:t>http://www.un.org/wcm/webdav/site/climatechange/shared/gsp/docs/GSP1-6_Background%20on%20Sustainable%20Devt.pdf</a:t>
            </a:r>
            <a:endParaRPr lang="en-US" dirty="0"/>
          </a:p>
          <a:p>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Class 1 July 15 1:30-4:00 pm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F11F75-A064-4C32-913B-285340A8BAC6}" type="slidenum">
              <a:rPr lang="en-US" smtClean="0">
                <a:solidFill>
                  <a:prstClr val="black">
                    <a:tint val="75000"/>
                  </a:prstClr>
                </a:solidFill>
              </a:rPr>
              <a:pPr/>
              <a:t>54</a:t>
            </a:fld>
            <a:endParaRPr lang="en-US">
              <a:solidFill>
                <a:prstClr val="black">
                  <a:tint val="75000"/>
                </a:prstClr>
              </a:solidFill>
            </a:endParaRPr>
          </a:p>
        </p:txBody>
      </p:sp>
    </p:spTree>
    <p:extLst>
      <p:ext uri="{BB962C8B-B14F-4D97-AF65-F5344CB8AC3E}">
        <p14:creationId xmlns:p14="http://schemas.microsoft.com/office/powerpoint/2010/main" xmlns="" val="20633569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Sustainable Development</a:t>
            </a:r>
            <a:endParaRPr lang="en-US" b="1" dirty="0"/>
          </a:p>
        </p:txBody>
      </p:sp>
      <p:sp>
        <p:nvSpPr>
          <p:cNvPr id="3" name="Content Placeholder 2"/>
          <p:cNvSpPr>
            <a:spLocks noGrp="1"/>
          </p:cNvSpPr>
          <p:nvPr>
            <p:ph idx="1"/>
          </p:nvPr>
        </p:nvSpPr>
        <p:spPr/>
        <p:txBody>
          <a:bodyPr/>
          <a:lstStyle/>
          <a:p>
            <a:r>
              <a:rPr lang="en-US" dirty="0" smtClean="0"/>
              <a:t>Sustainable Development</a:t>
            </a:r>
            <a:r>
              <a:rPr lang="en-US" dirty="0"/>
              <a:t>: </a:t>
            </a:r>
            <a:r>
              <a:rPr lang="en-US" b="1" dirty="0"/>
              <a:t>“development which meets the needs of the present without compromising the ability of future generations to meet their own needs.” </a:t>
            </a:r>
            <a:endParaRPr lang="en-US" b="1" dirty="0" smtClean="0"/>
          </a:p>
          <a:p>
            <a:r>
              <a:rPr lang="en-US" dirty="0" smtClean="0"/>
              <a:t>Sustainable Knowledge Corridor project in Connecticut and Massachusetts</a:t>
            </a:r>
            <a:r>
              <a:rPr lang="en-US" dirty="0"/>
              <a:t>: </a:t>
            </a:r>
            <a:r>
              <a:rPr lang="en-US" dirty="0">
                <a:hlinkClick r:id="rId2"/>
              </a:rPr>
              <a:t>http://sustainableknowledgecorridor.org</a:t>
            </a:r>
            <a:r>
              <a:rPr lang="en-US" dirty="0" smtClean="0">
                <a:hlinkClick r:id="rId2"/>
              </a:rPr>
              <a:t>/</a:t>
            </a: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Class 1 July 15 1:30-4:00 pm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F11F75-A064-4C32-913B-285340A8BAC6}" type="slidenum">
              <a:rPr lang="en-US" smtClean="0">
                <a:solidFill>
                  <a:prstClr val="black">
                    <a:tint val="75000"/>
                  </a:prstClr>
                </a:solidFill>
              </a:rPr>
              <a:pPr/>
              <a:t>55</a:t>
            </a:fld>
            <a:endParaRPr lang="en-US">
              <a:solidFill>
                <a:prstClr val="black">
                  <a:tint val="75000"/>
                </a:prstClr>
              </a:solidFill>
            </a:endParaRPr>
          </a:p>
        </p:txBody>
      </p:sp>
    </p:spTree>
    <p:extLst>
      <p:ext uri="{BB962C8B-B14F-4D97-AF65-F5344CB8AC3E}">
        <p14:creationId xmlns:p14="http://schemas.microsoft.com/office/powerpoint/2010/main" xmlns="" val="11349159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Social Factors</a:t>
            </a:r>
            <a:endParaRPr lang="en-US" b="1" dirty="0"/>
          </a:p>
        </p:txBody>
      </p:sp>
      <p:sp>
        <p:nvSpPr>
          <p:cNvPr id="3" name="Content Placeholder 2"/>
          <p:cNvSpPr>
            <a:spLocks noGrp="1"/>
          </p:cNvSpPr>
          <p:nvPr>
            <p:ph idx="1"/>
          </p:nvPr>
        </p:nvSpPr>
        <p:spPr/>
        <p:txBody>
          <a:bodyPr/>
          <a:lstStyle/>
          <a:p>
            <a:r>
              <a:rPr lang="en-US" dirty="0" smtClean="0"/>
              <a:t>Social organization: </a:t>
            </a:r>
            <a:r>
              <a:rPr lang="en-US" dirty="0" err="1" smtClean="0"/>
              <a:t>hutongs</a:t>
            </a:r>
            <a:r>
              <a:rPr lang="en-US" dirty="0" smtClean="0"/>
              <a:t>, regional government</a:t>
            </a:r>
          </a:p>
          <a:p>
            <a:r>
              <a:rPr lang="en-US" dirty="0" smtClean="0"/>
              <a:t>Income inequality issues</a:t>
            </a:r>
          </a:p>
          <a:p>
            <a:r>
              <a:rPr lang="en-US" dirty="0" smtClean="0"/>
              <a:t>Economic and social advancement: expectations</a:t>
            </a:r>
          </a:p>
          <a:p>
            <a:r>
              <a:rPr lang="en-US" dirty="0" smtClean="0"/>
              <a:t>Evolution of forms of social organization</a:t>
            </a:r>
            <a:endParaRPr lang="en-US" dirty="0"/>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56</a:t>
            </a:fld>
            <a:endParaRPr lang="en-US"/>
          </a:p>
        </p:txBody>
      </p:sp>
    </p:spTree>
    <p:extLst>
      <p:ext uri="{BB962C8B-B14F-4D97-AF65-F5344CB8AC3E}">
        <p14:creationId xmlns:p14="http://schemas.microsoft.com/office/powerpoint/2010/main" xmlns="" val="31219934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next for metropolitan regions?</a:t>
            </a:r>
            <a:endParaRPr lang="en-US" b="1" dirty="0"/>
          </a:p>
        </p:txBody>
      </p:sp>
      <p:sp>
        <p:nvSpPr>
          <p:cNvPr id="3" name="Content Placeholder 2"/>
          <p:cNvSpPr>
            <a:spLocks noGrp="1"/>
          </p:cNvSpPr>
          <p:nvPr>
            <p:ph idx="1"/>
          </p:nvPr>
        </p:nvSpPr>
        <p:spPr/>
        <p:txBody>
          <a:bodyPr/>
          <a:lstStyle/>
          <a:p>
            <a:r>
              <a:rPr lang="en-US" dirty="0"/>
              <a:t>Much more urban environment in the world</a:t>
            </a:r>
          </a:p>
          <a:p>
            <a:r>
              <a:rPr lang="en-US" dirty="0" smtClean="0"/>
              <a:t>ICT soaking into all aspects of life</a:t>
            </a:r>
          </a:p>
          <a:p>
            <a:r>
              <a:rPr lang="en-US" dirty="0" smtClean="0"/>
              <a:t>Sensing systems in cities and regions in real time: transit, water, air quality</a:t>
            </a:r>
          </a:p>
          <a:p>
            <a:r>
              <a:rPr lang="en-US" dirty="0" smtClean="0"/>
              <a:t>Decision making in real time: STAT programs and others for management</a:t>
            </a:r>
          </a:p>
          <a:p>
            <a:r>
              <a:rPr lang="en-US" dirty="0" smtClean="0"/>
              <a:t>Responses through ICT: disaster through mobile apps and webpages </a:t>
            </a:r>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57</a:t>
            </a:fld>
            <a:endParaRPr lang="en-US"/>
          </a:p>
        </p:txBody>
      </p:sp>
    </p:spTree>
    <p:extLst>
      <p:ext uri="{BB962C8B-B14F-4D97-AF65-F5344CB8AC3E}">
        <p14:creationId xmlns:p14="http://schemas.microsoft.com/office/powerpoint/2010/main" xmlns="" val="12064559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Smart Cities, Smart Regions</a:t>
            </a:r>
            <a:endParaRPr lang="en-US" b="1" dirty="0"/>
          </a:p>
        </p:txBody>
      </p:sp>
      <p:sp>
        <p:nvSpPr>
          <p:cNvPr id="3" name="Content Placeholder 2"/>
          <p:cNvSpPr>
            <a:spLocks noGrp="1"/>
          </p:cNvSpPr>
          <p:nvPr>
            <p:ph idx="1"/>
          </p:nvPr>
        </p:nvSpPr>
        <p:spPr/>
        <p:txBody>
          <a:bodyPr>
            <a:normAutofit lnSpcReduction="10000"/>
          </a:bodyPr>
          <a:lstStyle/>
          <a:p>
            <a:r>
              <a:rPr lang="en-US" dirty="0"/>
              <a:t>*IBM A vision of smarter cities: </a:t>
            </a:r>
            <a:r>
              <a:rPr lang="en-US" dirty="0">
                <a:hlinkClick r:id="rId2"/>
              </a:rPr>
              <a:t>http://www-</a:t>
            </a:r>
            <a:r>
              <a:rPr lang="en-US" dirty="0"/>
              <a:t> 31.ibm.com/solutions/</a:t>
            </a:r>
            <a:r>
              <a:rPr lang="en-US" dirty="0" err="1"/>
              <a:t>cn</a:t>
            </a:r>
            <a:r>
              <a:rPr lang="en-US" dirty="0"/>
              <a:t>/government/downloads/GBE03227USEN.PDF</a:t>
            </a:r>
          </a:p>
          <a:p>
            <a:r>
              <a:rPr lang="en-US" dirty="0" smtClean="0"/>
              <a:t>Smart </a:t>
            </a:r>
            <a:r>
              <a:rPr lang="en-US" dirty="0"/>
              <a:t>cities. Geolocation. </a:t>
            </a:r>
            <a:r>
              <a:rPr lang="en-US" u="sng" dirty="0">
                <a:hlinkClick r:id="rId3"/>
              </a:rPr>
              <a:t>http://goo.gl/K2w1QX</a:t>
            </a:r>
            <a:r>
              <a:rPr lang="en-US" dirty="0"/>
              <a:t> </a:t>
            </a:r>
            <a:r>
              <a:rPr lang="en-US" dirty="0" err="1"/>
              <a:t>Slideshare</a:t>
            </a:r>
            <a:endParaRPr lang="en-US" dirty="0"/>
          </a:p>
          <a:p>
            <a:r>
              <a:rPr lang="en-US" dirty="0" smtClean="0"/>
              <a:t>Smart </a:t>
            </a:r>
            <a:r>
              <a:rPr lang="en-US" dirty="0"/>
              <a:t>cities. Delivering smart cities. </a:t>
            </a:r>
            <a:r>
              <a:rPr lang="en-US" dirty="0" err="1"/>
              <a:t>Slideshare</a:t>
            </a:r>
            <a:r>
              <a:rPr lang="en-US" dirty="0"/>
              <a:t>. urbanization trends, location of urbanization. </a:t>
            </a:r>
            <a:r>
              <a:rPr lang="en-US" u="sng" dirty="0">
                <a:hlinkClick r:id="rId4"/>
              </a:rPr>
              <a:t>http://goo.gl/AhzOjD</a:t>
            </a:r>
            <a:r>
              <a:rPr lang="en-US" dirty="0"/>
              <a:t> </a:t>
            </a:r>
          </a:p>
          <a:p>
            <a:r>
              <a:rPr lang="en-US" dirty="0"/>
              <a:t>Smart cities. Big data. </a:t>
            </a:r>
            <a:r>
              <a:rPr lang="en-US" u="sng" dirty="0">
                <a:hlinkClick r:id="rId5"/>
              </a:rPr>
              <a:t>http://goo.gl/VEieyx</a:t>
            </a:r>
            <a:r>
              <a:rPr lang="en-US" dirty="0"/>
              <a:t> </a:t>
            </a:r>
            <a:r>
              <a:rPr lang="en-US" dirty="0" err="1"/>
              <a:t>Slideshare</a:t>
            </a:r>
            <a:endParaRPr lang="en-US" dirty="0"/>
          </a:p>
          <a:p>
            <a:r>
              <a:rPr lang="en-US" dirty="0"/>
              <a:t>Smart cities. EU Danube. </a:t>
            </a:r>
            <a:r>
              <a:rPr lang="en-US" u="sng" dirty="0">
                <a:hlinkClick r:id="rId6"/>
              </a:rPr>
              <a:t>http://goo.gl/YfH7Ep</a:t>
            </a:r>
            <a:r>
              <a:rPr lang="en-US" dirty="0"/>
              <a:t> </a:t>
            </a:r>
            <a:r>
              <a:rPr lang="en-US" dirty="0" err="1" smtClean="0"/>
              <a:t>Slideshare</a:t>
            </a:r>
            <a:endParaRPr lang="en-US" dirty="0" smtClean="0"/>
          </a:p>
          <a:p>
            <a:r>
              <a:rPr lang="en-US" dirty="0" smtClean="0"/>
              <a:t>Big data and </a:t>
            </a:r>
            <a:r>
              <a:rPr lang="en-US" dirty="0"/>
              <a:t>air pollution: </a:t>
            </a:r>
            <a:r>
              <a:rPr lang="en-US" dirty="0">
                <a:hlinkClick r:id="rId7"/>
              </a:rPr>
              <a:t>http://qz.com/230689/how-ibm-is-using-big-data-to-fix-beijings-pollution-crisis</a:t>
            </a:r>
            <a:r>
              <a:rPr lang="en-US" dirty="0" smtClean="0">
                <a:hlinkClick r:id="rId7"/>
              </a:rPr>
              <a:t>/</a:t>
            </a:r>
            <a:r>
              <a:rPr lang="en-US" dirty="0" smtClean="0"/>
              <a:t> </a:t>
            </a:r>
          </a:p>
        </p:txBody>
      </p:sp>
      <p:sp>
        <p:nvSpPr>
          <p:cNvPr id="4" name="Footer Placeholder 3"/>
          <p:cNvSpPr>
            <a:spLocks noGrp="1"/>
          </p:cNvSpPr>
          <p:nvPr>
            <p:ph type="ftr" sz="quarter" idx="11"/>
          </p:nvPr>
        </p:nvSpPr>
        <p:spPr>
          <a:xfrm>
            <a:off x="4224580" y="6260616"/>
            <a:ext cx="4114800" cy="365125"/>
          </a:xfrm>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58</a:t>
            </a:fld>
            <a:endParaRPr lang="en-US"/>
          </a:p>
        </p:txBody>
      </p:sp>
    </p:spTree>
    <p:extLst>
      <p:ext uri="{BB962C8B-B14F-4D97-AF65-F5344CB8AC3E}">
        <p14:creationId xmlns:p14="http://schemas.microsoft.com/office/powerpoint/2010/main" xmlns="" val="2099577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Design and Quality  of Life</a:t>
            </a:r>
            <a:endParaRPr lang="en-US" b="1" dirty="0"/>
          </a:p>
        </p:txBody>
      </p:sp>
      <p:sp>
        <p:nvSpPr>
          <p:cNvPr id="3" name="Content Placeholder 2"/>
          <p:cNvSpPr>
            <a:spLocks noGrp="1"/>
          </p:cNvSpPr>
          <p:nvPr>
            <p:ph idx="1"/>
          </p:nvPr>
        </p:nvSpPr>
        <p:spPr/>
        <p:txBody>
          <a:bodyPr/>
          <a:lstStyle/>
          <a:p>
            <a:r>
              <a:rPr lang="en-US" dirty="0" smtClean="0"/>
              <a:t>Singapore</a:t>
            </a:r>
          </a:p>
          <a:p>
            <a:r>
              <a:rPr lang="en-US" dirty="0" smtClean="0"/>
              <a:t>Seoul</a:t>
            </a:r>
          </a:p>
          <a:p>
            <a:r>
              <a:rPr lang="en-US" dirty="0" smtClean="0"/>
              <a:t>Zurich</a:t>
            </a:r>
          </a:p>
          <a:p>
            <a:r>
              <a:rPr lang="en-US" dirty="0" smtClean="0"/>
              <a:t>IDEO</a:t>
            </a:r>
          </a:p>
          <a:p>
            <a:r>
              <a:rPr lang="en-US" dirty="0" smtClean="0"/>
              <a:t>Design</a:t>
            </a:r>
          </a:p>
          <a:p>
            <a:r>
              <a:rPr lang="en-US" dirty="0" smtClean="0"/>
              <a:t>Metrics </a:t>
            </a:r>
          </a:p>
          <a:p>
            <a:r>
              <a:rPr lang="en-US" dirty="0" smtClean="0"/>
              <a:t>Value added</a:t>
            </a:r>
            <a:endParaRPr lang="en-US" dirty="0"/>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59</a:t>
            </a:fld>
            <a:endParaRPr lang="en-US"/>
          </a:p>
        </p:txBody>
      </p:sp>
    </p:spTree>
    <p:extLst>
      <p:ext uri="{BB962C8B-B14F-4D97-AF65-F5344CB8AC3E}">
        <p14:creationId xmlns:p14="http://schemas.microsoft.com/office/powerpoint/2010/main" xmlns="" val="20753348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6</a:t>
            </a:fld>
            <a:endParaRPr lang="en-US"/>
          </a:p>
        </p:txBody>
      </p:sp>
      <p:pic>
        <p:nvPicPr>
          <p:cNvPr id="6" name="Picture 5"/>
          <p:cNvPicPr>
            <a:picLocks noChangeAspect="1"/>
          </p:cNvPicPr>
          <p:nvPr/>
        </p:nvPicPr>
        <p:blipFill>
          <a:blip r:embed="rId2"/>
          <a:stretch>
            <a:fillRect/>
          </a:stretch>
        </p:blipFill>
        <p:spPr>
          <a:xfrm>
            <a:off x="2696308" y="515815"/>
            <a:ext cx="6833591" cy="5797349"/>
          </a:xfrm>
          <a:prstGeom prst="rect">
            <a:avLst/>
          </a:prstGeom>
        </p:spPr>
      </p:pic>
    </p:spTree>
    <p:extLst>
      <p:ext uri="{BB962C8B-B14F-4D97-AF65-F5344CB8AC3E}">
        <p14:creationId xmlns:p14="http://schemas.microsoft.com/office/powerpoint/2010/main" xmlns="" val="35307179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Wrap Up</a:t>
            </a:r>
            <a:endParaRPr lang="en-US" dirty="0"/>
          </a:p>
        </p:txBody>
      </p:sp>
      <p:sp>
        <p:nvSpPr>
          <p:cNvPr id="3" name="Content Placeholder 2"/>
          <p:cNvSpPr>
            <a:spLocks noGrp="1"/>
          </p:cNvSpPr>
          <p:nvPr>
            <p:ph idx="1"/>
          </p:nvPr>
        </p:nvSpPr>
        <p:spPr/>
        <p:txBody>
          <a:bodyPr/>
          <a:lstStyle/>
          <a:p>
            <a:r>
              <a:rPr lang="en-US" dirty="0" smtClean="0"/>
              <a:t>Main highlights of the class</a:t>
            </a:r>
          </a:p>
          <a:p>
            <a:r>
              <a:rPr lang="en-US" dirty="0" smtClean="0"/>
              <a:t>Group assignment 1</a:t>
            </a:r>
          </a:p>
          <a:p>
            <a:r>
              <a:rPr lang="en-US" dirty="0" smtClean="0"/>
              <a:t>Group assignment 2</a:t>
            </a:r>
          </a:p>
          <a:p>
            <a:r>
              <a:rPr lang="en-US" dirty="0" smtClean="0"/>
              <a:t>Preview of class 2</a:t>
            </a:r>
          </a:p>
          <a:p>
            <a:r>
              <a:rPr lang="en-US" dirty="0" smtClean="0"/>
              <a:t>Questions and answers</a:t>
            </a:r>
          </a:p>
          <a:p>
            <a:r>
              <a:rPr lang="en-US" dirty="0" smtClean="0"/>
              <a:t>End of class</a:t>
            </a:r>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Class 1 July 15 1:30-4:00 pm </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FF11F75-A064-4C32-913B-285340A8BAC6}" type="slidenum">
              <a:rPr lang="en-US" smtClean="0">
                <a:solidFill>
                  <a:prstClr val="black">
                    <a:tint val="75000"/>
                  </a:prstClr>
                </a:solidFill>
              </a:rPr>
              <a:pPr/>
              <a:t>60</a:t>
            </a:fld>
            <a:endParaRPr lang="en-US">
              <a:solidFill>
                <a:prstClr val="black">
                  <a:tint val="75000"/>
                </a:prstClr>
              </a:solidFill>
            </a:endParaRPr>
          </a:p>
        </p:txBody>
      </p:sp>
    </p:spTree>
    <p:extLst>
      <p:ext uri="{BB962C8B-B14F-4D97-AF65-F5344CB8AC3E}">
        <p14:creationId xmlns:p14="http://schemas.microsoft.com/office/powerpoint/2010/main" xmlns="" val="34448273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Assignment </a:t>
            </a:r>
            <a:r>
              <a:rPr lang="en-US" b="1" dirty="0"/>
              <a:t>2</a:t>
            </a:r>
            <a:r>
              <a:rPr lang="en-US" b="1" dirty="0" smtClean="0"/>
              <a:t>: </a:t>
            </a:r>
            <a:r>
              <a:rPr lang="en-US" b="1" dirty="0"/>
              <a:t>Individual </a:t>
            </a:r>
            <a:endParaRPr lang="en-US" dirty="0"/>
          </a:p>
        </p:txBody>
      </p:sp>
      <p:sp>
        <p:nvSpPr>
          <p:cNvPr id="3" name="Content Placeholder 2"/>
          <p:cNvSpPr>
            <a:spLocks noGrp="1"/>
          </p:cNvSpPr>
          <p:nvPr>
            <p:ph idx="1"/>
          </p:nvPr>
        </p:nvSpPr>
        <p:spPr/>
        <p:txBody>
          <a:bodyPr/>
          <a:lstStyle/>
          <a:p>
            <a:r>
              <a:rPr lang="en-US" dirty="0" smtClean="0"/>
              <a:t>What was the most surprising thing that you heard today in the course overview? </a:t>
            </a:r>
          </a:p>
          <a:p>
            <a:r>
              <a:rPr lang="en-US" dirty="0" smtClean="0"/>
              <a:t>Email with your name, group number and Assignment 1 in subject line to: </a:t>
            </a:r>
            <a:r>
              <a:rPr lang="en-US" dirty="0">
                <a:hlinkClick r:id="rId2"/>
              </a:rPr>
              <a:t>metrocoursebeijing@gmail.com</a:t>
            </a:r>
            <a:r>
              <a:rPr lang="en-US" dirty="0"/>
              <a:t> </a:t>
            </a:r>
          </a:p>
          <a:p>
            <a:endParaRPr lang="en-US" dirty="0"/>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61</a:t>
            </a:fld>
            <a:endParaRPr lang="en-US"/>
          </a:p>
        </p:txBody>
      </p:sp>
    </p:spTree>
    <p:extLst>
      <p:ext uri="{BB962C8B-B14F-4D97-AF65-F5344CB8AC3E}">
        <p14:creationId xmlns:p14="http://schemas.microsoft.com/office/powerpoint/2010/main" xmlns="" val="5504245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Summary</a:t>
            </a:r>
            <a:endParaRPr lang="en-US" dirty="0"/>
          </a:p>
        </p:txBody>
      </p:sp>
      <p:sp>
        <p:nvSpPr>
          <p:cNvPr id="3" name="Content Placeholder 2"/>
          <p:cNvSpPr>
            <a:spLocks noGrp="1"/>
          </p:cNvSpPr>
          <p:nvPr>
            <p:ph idx="1"/>
          </p:nvPr>
        </p:nvSpPr>
        <p:spPr/>
        <p:txBody>
          <a:bodyPr/>
          <a:lstStyle/>
          <a:p>
            <a:r>
              <a:rPr lang="en-US" b="1" dirty="0" smtClean="0"/>
              <a:t>Assignment </a:t>
            </a:r>
            <a:r>
              <a:rPr lang="en-US" b="1" dirty="0"/>
              <a:t>1: </a:t>
            </a:r>
            <a:r>
              <a:rPr lang="en-US" b="1" dirty="0" smtClean="0"/>
              <a:t>Group. </a:t>
            </a:r>
            <a:r>
              <a:rPr lang="en-US" dirty="0" smtClean="0"/>
              <a:t>What </a:t>
            </a:r>
            <a:r>
              <a:rPr lang="en-US" dirty="0"/>
              <a:t>are your expectations for the class? What do you hope to learn? How might you apply this material in a future job?  </a:t>
            </a:r>
            <a:r>
              <a:rPr lang="en-US" dirty="0" smtClean="0"/>
              <a:t> Email </a:t>
            </a:r>
            <a:r>
              <a:rPr lang="en-US" dirty="0"/>
              <a:t>with your name, group number and Assignment 1 in subject line to: </a:t>
            </a:r>
            <a:r>
              <a:rPr lang="en-US" dirty="0">
                <a:hlinkClick r:id="rId2"/>
              </a:rPr>
              <a:t>metrocoursebeijing@gmail.com</a:t>
            </a:r>
            <a:r>
              <a:rPr lang="en-US" dirty="0"/>
              <a:t> </a:t>
            </a:r>
          </a:p>
          <a:p>
            <a:endParaRPr lang="en-US" dirty="0"/>
          </a:p>
          <a:p>
            <a:r>
              <a:rPr lang="en-US" b="1" dirty="0" smtClean="0"/>
              <a:t>Assignment </a:t>
            </a:r>
            <a:r>
              <a:rPr lang="en-US" b="1" dirty="0"/>
              <a:t>2</a:t>
            </a:r>
            <a:r>
              <a:rPr lang="en-US" b="1" dirty="0" smtClean="0"/>
              <a:t>: Individual.  </a:t>
            </a:r>
            <a:r>
              <a:rPr lang="en-US" dirty="0"/>
              <a:t>What was the most surprising thing that you heard today in the course overview? </a:t>
            </a:r>
            <a:r>
              <a:rPr lang="en-US" dirty="0" smtClean="0"/>
              <a:t>Recorder for the group email the group number in subject line to: </a:t>
            </a:r>
            <a:r>
              <a:rPr lang="en-US" dirty="0">
                <a:hlinkClick r:id="rId2"/>
              </a:rPr>
              <a:t>metrocoursebeijing@gmail.com</a:t>
            </a:r>
            <a:r>
              <a:rPr lang="en-US" dirty="0"/>
              <a:t> </a:t>
            </a:r>
          </a:p>
          <a:p>
            <a:endParaRPr lang="en-US" dirty="0" smtClean="0"/>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62</a:t>
            </a:fld>
            <a:endParaRPr lang="en-US"/>
          </a:p>
        </p:txBody>
      </p:sp>
    </p:spTree>
    <p:extLst>
      <p:ext uri="{BB962C8B-B14F-4D97-AF65-F5344CB8AC3E}">
        <p14:creationId xmlns:p14="http://schemas.microsoft.com/office/powerpoint/2010/main" xmlns="" val="14165894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Course Resource Materials</a:t>
            </a:r>
            <a:br>
              <a:rPr lang="en-US" dirty="0"/>
            </a:br>
            <a:endParaRPr lang="en-US" dirty="0"/>
          </a:p>
        </p:txBody>
      </p:sp>
      <p:sp>
        <p:nvSpPr>
          <p:cNvPr id="4" name="Content Placeholder 3"/>
          <p:cNvSpPr>
            <a:spLocks noGrp="1"/>
          </p:cNvSpPr>
          <p:nvPr>
            <p:ph idx="1"/>
          </p:nvPr>
        </p:nvSpPr>
        <p:spPr/>
        <p:txBody>
          <a:bodyPr>
            <a:normAutofit fontScale="47500" lnSpcReduction="20000"/>
          </a:bodyPr>
          <a:lstStyle/>
          <a:p>
            <a:r>
              <a:rPr lang="en-US" dirty="0" err="1" smtClean="0"/>
              <a:t>Shantini</a:t>
            </a:r>
            <a:r>
              <a:rPr lang="en-US" dirty="0" smtClean="0"/>
              <a:t> </a:t>
            </a:r>
            <a:r>
              <a:rPr lang="en-US" u="sng" dirty="0">
                <a:hlinkClick r:id="rId2"/>
              </a:rPr>
              <a:t>http://goo.gl/emfomz</a:t>
            </a:r>
            <a:r>
              <a:rPr lang="en-US" dirty="0"/>
              <a:t>  </a:t>
            </a:r>
          </a:p>
          <a:p>
            <a:r>
              <a:rPr lang="en-US" dirty="0"/>
              <a:t>Calgary Metropolitan Plan.  </a:t>
            </a:r>
            <a:r>
              <a:rPr lang="en-US" u="sng" dirty="0">
                <a:hlinkClick r:id="rId3"/>
              </a:rPr>
              <a:t>http://www.slideshare.net/CalgaryRegion/calgary-metropolitan-plan?qid=48107333-365b-42d5-be03-a286bdf1940f&amp;v=default&amp;b=&amp;from_search=12</a:t>
            </a:r>
            <a:r>
              <a:rPr lang="en-US" dirty="0"/>
              <a:t> </a:t>
            </a:r>
          </a:p>
          <a:p>
            <a:r>
              <a:rPr lang="en-US" dirty="0"/>
              <a:t>Calgary Growth Management Plan. </a:t>
            </a:r>
            <a:r>
              <a:rPr lang="en-US" u="sng" dirty="0">
                <a:hlinkClick r:id="rId4"/>
              </a:rPr>
              <a:t>http://www.slideshare.net/TownofHR/growth-management-strategy-second-public-open-house</a:t>
            </a:r>
            <a:r>
              <a:rPr lang="en-US" dirty="0"/>
              <a:t> </a:t>
            </a:r>
          </a:p>
          <a:p>
            <a:r>
              <a:rPr lang="en-US" dirty="0"/>
              <a:t>Calgary Regional Partnership. Indicators for Measuring Progress.  </a:t>
            </a:r>
            <a:r>
              <a:rPr lang="en-US" u="sng" dirty="0">
                <a:hlinkClick r:id="rId5"/>
              </a:rPr>
              <a:t>http://www.slideshare.net/CalgaryRegion/calgary-metropolitan-plan-performance-indicators-report?qid=c46cf6b0-51ca-4312-84b0-495fc3a2752d&amp;v=qf1&amp;b=&amp;from_search=6</a:t>
            </a:r>
            <a:r>
              <a:rPr lang="en-US" dirty="0"/>
              <a:t> </a:t>
            </a:r>
          </a:p>
          <a:p>
            <a:r>
              <a:rPr lang="en-US" dirty="0"/>
              <a:t>Calgary Regional Transportation Plan Update.   </a:t>
            </a:r>
            <a:r>
              <a:rPr lang="en-US" u="sng" dirty="0">
                <a:hlinkClick r:id="rId6"/>
              </a:rPr>
              <a:t>http://www.slideshare.net/CalgaryRegion/regional-transportation-program-update-2012</a:t>
            </a:r>
            <a:r>
              <a:rPr lang="en-US" dirty="0"/>
              <a:t> </a:t>
            </a:r>
          </a:p>
          <a:p>
            <a:r>
              <a:rPr lang="en-US" dirty="0"/>
              <a:t>Achieving Sustainable Regions and Communities in Southern New England.  </a:t>
            </a:r>
            <a:r>
              <a:rPr lang="en-US" u="sng" dirty="0">
                <a:hlinkClick r:id="rId7"/>
              </a:rPr>
              <a:t>http://www.slideshare.net/APA-MA/achieving-sustainable-regions</a:t>
            </a:r>
            <a:r>
              <a:rPr lang="en-US" dirty="0"/>
              <a:t>  </a:t>
            </a:r>
            <a:r>
              <a:rPr lang="en-US" dirty="0" smtClean="0"/>
              <a:t>***</a:t>
            </a:r>
            <a:endParaRPr lang="en-US" dirty="0"/>
          </a:p>
          <a:p>
            <a:r>
              <a:rPr lang="en-US" dirty="0"/>
              <a:t>World urbanization prospects. United Nations. </a:t>
            </a:r>
            <a:r>
              <a:rPr lang="en-US" u="sng" dirty="0">
                <a:hlinkClick r:id="rId8"/>
              </a:rPr>
              <a:t>http://www.slideshare.net/undesa/wup2011-highlights</a:t>
            </a:r>
            <a:r>
              <a:rPr lang="en-US" dirty="0"/>
              <a:t> </a:t>
            </a:r>
          </a:p>
          <a:p>
            <a:r>
              <a:rPr lang="en-US" dirty="0"/>
              <a:t>World’s biggest megacities. 2012 </a:t>
            </a:r>
            <a:r>
              <a:rPr lang="en-US" u="sng" dirty="0">
                <a:hlinkClick r:id="rId9"/>
              </a:rPr>
              <a:t>http://www.slideshare.net/yaryalitsa/the-worlds-biggest-megacities-according-to-allianzcom-december-2012?qid=7581629e-e25f-48f6-be4f-09dbacecf91e&amp;v=default&amp;b=&amp;from_search=1</a:t>
            </a:r>
            <a:r>
              <a:rPr lang="en-US" dirty="0"/>
              <a:t> </a:t>
            </a:r>
          </a:p>
          <a:p>
            <a:r>
              <a:rPr lang="en-US" dirty="0"/>
              <a:t>Smart cities. Geolocation. </a:t>
            </a:r>
            <a:r>
              <a:rPr lang="en-US" u="sng" dirty="0">
                <a:hlinkClick r:id="rId10"/>
              </a:rPr>
              <a:t>http://goo.gl/K2w1QX</a:t>
            </a:r>
            <a:r>
              <a:rPr lang="en-US" dirty="0"/>
              <a:t> </a:t>
            </a:r>
            <a:r>
              <a:rPr lang="en-US" dirty="0" err="1"/>
              <a:t>Slideshare</a:t>
            </a:r>
            <a:endParaRPr lang="en-US" dirty="0"/>
          </a:p>
          <a:p>
            <a:r>
              <a:rPr lang="en-US" dirty="0"/>
              <a:t>*Smart cities. Delivering smart cities. </a:t>
            </a:r>
            <a:r>
              <a:rPr lang="en-US" dirty="0" err="1"/>
              <a:t>Slideshare</a:t>
            </a:r>
            <a:r>
              <a:rPr lang="en-US" dirty="0"/>
              <a:t>. urbanization trends, location of urbanization. </a:t>
            </a:r>
            <a:r>
              <a:rPr lang="en-US" u="sng" dirty="0">
                <a:hlinkClick r:id="rId11"/>
              </a:rPr>
              <a:t>http://goo.gl/AhzOjD</a:t>
            </a:r>
            <a:r>
              <a:rPr lang="en-US" dirty="0"/>
              <a:t> </a:t>
            </a:r>
          </a:p>
          <a:p>
            <a:r>
              <a:rPr lang="en-US" dirty="0"/>
              <a:t>Smart cities. Big data. </a:t>
            </a:r>
            <a:r>
              <a:rPr lang="en-US" u="sng" dirty="0">
                <a:hlinkClick r:id="rId12"/>
              </a:rPr>
              <a:t>http://goo.gl/VEieyx</a:t>
            </a:r>
            <a:r>
              <a:rPr lang="en-US" dirty="0"/>
              <a:t> </a:t>
            </a:r>
            <a:r>
              <a:rPr lang="en-US" dirty="0" err="1"/>
              <a:t>Slideshare</a:t>
            </a:r>
            <a:endParaRPr lang="en-US" dirty="0"/>
          </a:p>
          <a:p>
            <a:r>
              <a:rPr lang="en-US" dirty="0"/>
              <a:t>Smart cities. EU Danube. </a:t>
            </a:r>
            <a:r>
              <a:rPr lang="en-US" u="sng" dirty="0">
                <a:hlinkClick r:id="rId13"/>
              </a:rPr>
              <a:t>http://goo.gl/YfH7Ep</a:t>
            </a:r>
            <a:r>
              <a:rPr lang="en-US" dirty="0"/>
              <a:t> </a:t>
            </a:r>
            <a:r>
              <a:rPr lang="en-US" dirty="0" err="1"/>
              <a:t>Slideshare</a:t>
            </a:r>
            <a:endParaRPr lang="en-US" dirty="0"/>
          </a:p>
          <a:p>
            <a:r>
              <a:rPr lang="en-US" dirty="0"/>
              <a:t>Land use planning. </a:t>
            </a:r>
            <a:r>
              <a:rPr lang="en-US" dirty="0" err="1"/>
              <a:t>Slideshare</a:t>
            </a:r>
            <a:r>
              <a:rPr lang="en-US" dirty="0"/>
              <a:t>. </a:t>
            </a:r>
            <a:r>
              <a:rPr lang="en-US" u="sng" dirty="0">
                <a:hlinkClick r:id="rId14"/>
              </a:rPr>
              <a:t>http://goo.gl/Ye5yTJ</a:t>
            </a:r>
            <a:r>
              <a:rPr lang="en-US" dirty="0"/>
              <a:t> </a:t>
            </a:r>
          </a:p>
          <a:p>
            <a:pPr marL="0" indent="0">
              <a:buNone/>
            </a:pPr>
            <a:endParaRPr lang="en-US" dirty="0"/>
          </a:p>
          <a:p>
            <a:endParaRPr lang="en-US" dirty="0"/>
          </a:p>
        </p:txBody>
      </p:sp>
      <p:sp>
        <p:nvSpPr>
          <p:cNvPr id="2" name="Footer Placeholder 1"/>
          <p:cNvSpPr>
            <a:spLocks noGrp="1"/>
          </p:cNvSpPr>
          <p:nvPr>
            <p:ph type="ftr" sz="quarter" idx="11"/>
          </p:nvPr>
        </p:nvSpPr>
        <p:spPr/>
        <p:txBody>
          <a:bodyPr/>
          <a:lstStyle/>
          <a:p>
            <a:r>
              <a:rPr lang="en-US" smtClean="0"/>
              <a:t>Class 1 July 15 1:30-4:00 pm </a:t>
            </a:r>
            <a:endParaRPr lang="en-US"/>
          </a:p>
        </p:txBody>
      </p:sp>
      <p:sp>
        <p:nvSpPr>
          <p:cNvPr id="5" name="Slide Number Placeholder 4"/>
          <p:cNvSpPr>
            <a:spLocks noGrp="1"/>
          </p:cNvSpPr>
          <p:nvPr>
            <p:ph type="sldNum" sz="quarter" idx="12"/>
          </p:nvPr>
        </p:nvSpPr>
        <p:spPr/>
        <p:txBody>
          <a:bodyPr/>
          <a:lstStyle/>
          <a:p>
            <a:fld id="{0FF11F75-A064-4C32-913B-285340A8BAC6}" type="slidenum">
              <a:rPr lang="en-US" smtClean="0"/>
              <a:pPr/>
              <a:t>63</a:t>
            </a:fld>
            <a:endParaRPr lang="en-US"/>
          </a:p>
        </p:txBody>
      </p:sp>
    </p:spTree>
    <p:extLst>
      <p:ext uri="{BB962C8B-B14F-4D97-AF65-F5344CB8AC3E}">
        <p14:creationId xmlns:p14="http://schemas.microsoft.com/office/powerpoint/2010/main" xmlns="" val="4202907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Class 1 July 15 1:30-4:00 pm </a:t>
            </a:r>
            <a:endParaRPr lang="en-US"/>
          </a:p>
        </p:txBody>
      </p:sp>
      <p:sp>
        <p:nvSpPr>
          <p:cNvPr id="3" name="Slide Number Placeholder 2"/>
          <p:cNvSpPr>
            <a:spLocks noGrp="1"/>
          </p:cNvSpPr>
          <p:nvPr>
            <p:ph type="sldNum" sz="quarter" idx="12"/>
          </p:nvPr>
        </p:nvSpPr>
        <p:spPr/>
        <p:txBody>
          <a:bodyPr/>
          <a:lstStyle/>
          <a:p>
            <a:fld id="{0FF11F75-A064-4C32-913B-285340A8BAC6}" type="slidenum">
              <a:rPr lang="en-US" smtClean="0"/>
              <a:pPr/>
              <a:t>7</a:t>
            </a:fld>
            <a:endParaRPr lang="en-US"/>
          </a:p>
        </p:txBody>
      </p:sp>
      <p:pic>
        <p:nvPicPr>
          <p:cNvPr id="4" name="Picture 3"/>
          <p:cNvPicPr>
            <a:picLocks noChangeAspect="1"/>
          </p:cNvPicPr>
          <p:nvPr/>
        </p:nvPicPr>
        <p:blipFill>
          <a:blip r:embed="rId2"/>
          <a:stretch>
            <a:fillRect/>
          </a:stretch>
        </p:blipFill>
        <p:spPr>
          <a:xfrm>
            <a:off x="1430217" y="1023975"/>
            <a:ext cx="9724292" cy="4256540"/>
          </a:xfrm>
          <a:prstGeom prst="rect">
            <a:avLst/>
          </a:prstGeom>
        </p:spPr>
      </p:pic>
    </p:spTree>
    <p:extLst>
      <p:ext uri="{BB962C8B-B14F-4D97-AF65-F5344CB8AC3E}">
        <p14:creationId xmlns:p14="http://schemas.microsoft.com/office/powerpoint/2010/main" xmlns="" val="3650891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Class 1 July 15 1:30-4:00 pm </a:t>
            </a:r>
            <a:endParaRPr lang="en-US"/>
          </a:p>
        </p:txBody>
      </p:sp>
      <p:sp>
        <p:nvSpPr>
          <p:cNvPr id="3" name="Slide Number Placeholder 2"/>
          <p:cNvSpPr>
            <a:spLocks noGrp="1"/>
          </p:cNvSpPr>
          <p:nvPr>
            <p:ph type="sldNum" sz="quarter" idx="12"/>
          </p:nvPr>
        </p:nvSpPr>
        <p:spPr/>
        <p:txBody>
          <a:bodyPr/>
          <a:lstStyle/>
          <a:p>
            <a:fld id="{0FF11F75-A064-4C32-913B-285340A8BAC6}" type="slidenum">
              <a:rPr lang="en-US" smtClean="0"/>
              <a:pPr/>
              <a:t>8</a:t>
            </a:fld>
            <a:endParaRPr lang="en-US"/>
          </a:p>
        </p:txBody>
      </p:sp>
      <p:pic>
        <p:nvPicPr>
          <p:cNvPr id="4" name="Picture 3"/>
          <p:cNvPicPr>
            <a:picLocks noChangeAspect="1"/>
          </p:cNvPicPr>
          <p:nvPr/>
        </p:nvPicPr>
        <p:blipFill>
          <a:blip r:embed="rId2"/>
          <a:stretch>
            <a:fillRect/>
          </a:stretch>
        </p:blipFill>
        <p:spPr>
          <a:xfrm>
            <a:off x="2258157" y="744250"/>
            <a:ext cx="7917473" cy="4934482"/>
          </a:xfrm>
          <a:prstGeom prst="rect">
            <a:avLst/>
          </a:prstGeom>
        </p:spPr>
      </p:pic>
    </p:spTree>
    <p:extLst>
      <p:ext uri="{BB962C8B-B14F-4D97-AF65-F5344CB8AC3E}">
        <p14:creationId xmlns:p14="http://schemas.microsoft.com/office/powerpoint/2010/main" xmlns="" val="1184855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Class 1 July 15 1:30-4:00 pm </a:t>
            </a:r>
            <a:endParaRPr lang="en-US"/>
          </a:p>
        </p:txBody>
      </p:sp>
      <p:sp>
        <p:nvSpPr>
          <p:cNvPr id="3" name="Slide Number Placeholder 2"/>
          <p:cNvSpPr>
            <a:spLocks noGrp="1"/>
          </p:cNvSpPr>
          <p:nvPr>
            <p:ph type="sldNum" sz="quarter" idx="12"/>
          </p:nvPr>
        </p:nvSpPr>
        <p:spPr/>
        <p:txBody>
          <a:bodyPr/>
          <a:lstStyle/>
          <a:p>
            <a:fld id="{0FF11F75-A064-4C32-913B-285340A8BAC6}" type="slidenum">
              <a:rPr lang="en-US" smtClean="0"/>
              <a:pPr/>
              <a:t>9</a:t>
            </a:fld>
            <a:endParaRPr lang="en-US"/>
          </a:p>
        </p:txBody>
      </p:sp>
      <p:pic>
        <p:nvPicPr>
          <p:cNvPr id="4" name="Picture 3"/>
          <p:cNvPicPr>
            <a:picLocks noChangeAspect="1"/>
          </p:cNvPicPr>
          <p:nvPr/>
        </p:nvPicPr>
        <p:blipFill>
          <a:blip r:embed="rId3"/>
          <a:stretch>
            <a:fillRect/>
          </a:stretch>
        </p:blipFill>
        <p:spPr>
          <a:xfrm>
            <a:off x="2175762" y="1144794"/>
            <a:ext cx="7847469" cy="4564344"/>
          </a:xfrm>
          <a:prstGeom prst="rect">
            <a:avLst/>
          </a:prstGeom>
        </p:spPr>
      </p:pic>
    </p:spTree>
    <p:extLst>
      <p:ext uri="{BB962C8B-B14F-4D97-AF65-F5344CB8AC3E}">
        <p14:creationId xmlns:p14="http://schemas.microsoft.com/office/powerpoint/2010/main" xmlns="" val="3387988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4247</Words>
  <Application>Microsoft Office PowerPoint</Application>
  <PresentationFormat>自定义</PresentationFormat>
  <Paragraphs>470</Paragraphs>
  <Slides>63</Slides>
  <Notes>8</Notes>
  <HiddenSlides>0</HiddenSlides>
  <MMClips>0</MMClips>
  <ScaleCrop>false</ScaleCrop>
  <HeadingPairs>
    <vt:vector size="4" baseType="variant">
      <vt:variant>
        <vt:lpstr>主题</vt:lpstr>
      </vt:variant>
      <vt:variant>
        <vt:i4>1</vt:i4>
      </vt:variant>
      <vt:variant>
        <vt:lpstr>幻灯片标题</vt:lpstr>
      </vt:variant>
      <vt:variant>
        <vt:i4>63</vt:i4>
      </vt:variant>
    </vt:vector>
  </HeadingPairs>
  <TitlesOfParts>
    <vt:vector size="64" baseType="lpstr">
      <vt:lpstr>Office Theme</vt:lpstr>
      <vt:lpstr>Class 1:  July 15, 2014  1:30 pm to 4:00 or 4:30 pm  Introductions and Course Overview</vt:lpstr>
      <vt:lpstr>Options in Number and Length of Classes</vt:lpstr>
      <vt:lpstr>Class 1:  July 15, 2014 1:30 pm-4:00 or 4:30 pm  </vt:lpstr>
      <vt:lpstr>Class 1:  July 15, 2014 1:30 pm-4:00 or 4:30 pm  </vt:lpstr>
      <vt:lpstr>Instructor Introduction: Lyle D. Wray PhD</vt:lpstr>
      <vt:lpstr>幻灯片 6</vt:lpstr>
      <vt:lpstr>幻灯片 7</vt:lpstr>
      <vt:lpstr>幻灯片 8</vt:lpstr>
      <vt:lpstr>幻灯片 9</vt:lpstr>
      <vt:lpstr>Class Member Introductions</vt:lpstr>
      <vt:lpstr>Housekeeping </vt:lpstr>
      <vt:lpstr>Contact Information</vt:lpstr>
      <vt:lpstr>Goals for the course</vt:lpstr>
      <vt:lpstr>Outcomes for the class</vt:lpstr>
      <vt:lpstr>Assessment of Student Learning Outcomes </vt:lpstr>
      <vt:lpstr>Two types of course projects</vt:lpstr>
      <vt:lpstr>Four Steps in a course project</vt:lpstr>
      <vt:lpstr>Overview of the course materials -- Why study metropolitan regions?</vt:lpstr>
      <vt:lpstr>What is metropolitan governance?</vt:lpstr>
      <vt:lpstr>Assignment 1: Group</vt:lpstr>
      <vt:lpstr>Class 2:  Metropolitan Regions in Global Context</vt:lpstr>
      <vt:lpstr>Class 3:  Urbanization and Economic Development</vt:lpstr>
      <vt:lpstr>Class 4:  Planning and Urban Planning</vt:lpstr>
      <vt:lpstr>Land Use Planning</vt:lpstr>
      <vt:lpstr>Class 5:  Transportation and Infrastructure in Metropolitan Urban Areas</vt:lpstr>
      <vt:lpstr>Class 6:  Economic Development in Metropolitan Areas</vt:lpstr>
      <vt:lpstr>Class 7:  Environmental Planning in Metropolitan Areas</vt:lpstr>
      <vt:lpstr>Class 8:  Metrics and Data-Based Decision Making</vt:lpstr>
      <vt:lpstr>Class 9:  What is Next in Metropolitan Urban Regions? </vt:lpstr>
      <vt:lpstr>Class 10:  Presentation of course projects. Course wrap up. </vt:lpstr>
      <vt:lpstr>Background: World Population Growth</vt:lpstr>
      <vt:lpstr>World Population Growth</vt:lpstr>
      <vt:lpstr>World Population Growth</vt:lpstr>
      <vt:lpstr>World Population Growth</vt:lpstr>
      <vt:lpstr> Core Definitions for the Course   </vt:lpstr>
      <vt:lpstr>Metropolis</vt:lpstr>
      <vt:lpstr>Metropolitan Region</vt:lpstr>
      <vt:lpstr>Metropolitan Regions</vt:lpstr>
      <vt:lpstr>Why study metropolitan regions?</vt:lpstr>
      <vt:lpstr>What is metropolitan governance?</vt:lpstr>
      <vt:lpstr>Measures of Good Governance</vt:lpstr>
      <vt:lpstr>幻灯片 42</vt:lpstr>
      <vt:lpstr>Economy</vt:lpstr>
      <vt:lpstr>Metropolitan Economy</vt:lpstr>
      <vt:lpstr> Economic Innovation </vt:lpstr>
      <vt:lpstr>幻灯片 46</vt:lpstr>
      <vt:lpstr>幻灯片 47</vt:lpstr>
      <vt:lpstr>幻灯片 48</vt:lpstr>
      <vt:lpstr>幻灯片 49</vt:lpstr>
      <vt:lpstr>幻灯片 50</vt:lpstr>
      <vt:lpstr>幻灯片 51</vt:lpstr>
      <vt:lpstr>幻灯片 52</vt:lpstr>
      <vt:lpstr>Environment</vt:lpstr>
      <vt:lpstr>Sustainable Development</vt:lpstr>
      <vt:lpstr>Sustainable Development</vt:lpstr>
      <vt:lpstr>Social Factors</vt:lpstr>
      <vt:lpstr>What is next for metropolitan regions?</vt:lpstr>
      <vt:lpstr>Smart Cities, Smart Regions</vt:lpstr>
      <vt:lpstr>Design and Quality  of Life</vt:lpstr>
      <vt:lpstr>Class Wrap Up</vt:lpstr>
      <vt:lpstr>Assignment 2: Individual </vt:lpstr>
      <vt:lpstr>Assignment Summary</vt:lpstr>
      <vt:lpstr>Course Resource Materials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1</dc:title>
  <dc:creator>Lyle Wray</dc:creator>
  <cp:lastModifiedBy>Sky123.Org</cp:lastModifiedBy>
  <cp:revision>55</cp:revision>
  <dcterms:created xsi:type="dcterms:W3CDTF">2014-06-22T15:28:29Z</dcterms:created>
  <dcterms:modified xsi:type="dcterms:W3CDTF">2014-07-15T14:53:38Z</dcterms:modified>
</cp:coreProperties>
</file>